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50"/>
  </p:notesMasterIdLst>
  <p:sldIdLst>
    <p:sldId id="298" r:id="rId2"/>
    <p:sldId id="332" r:id="rId3"/>
    <p:sldId id="336" r:id="rId4"/>
    <p:sldId id="337" r:id="rId5"/>
    <p:sldId id="262" r:id="rId6"/>
    <p:sldId id="304" r:id="rId7"/>
    <p:sldId id="305" r:id="rId8"/>
    <p:sldId id="338" r:id="rId9"/>
    <p:sldId id="270" r:id="rId10"/>
    <p:sldId id="273" r:id="rId11"/>
    <p:sldId id="272" r:id="rId12"/>
    <p:sldId id="271" r:id="rId13"/>
    <p:sldId id="342" r:id="rId14"/>
    <p:sldId id="275" r:id="rId15"/>
    <p:sldId id="276" r:id="rId16"/>
    <p:sldId id="306" r:id="rId17"/>
    <p:sldId id="277" r:id="rId18"/>
    <p:sldId id="280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7" r:id="rId29"/>
    <p:sldId id="318" r:id="rId30"/>
    <p:sldId id="282" r:id="rId31"/>
    <p:sldId id="283" r:id="rId32"/>
    <p:sldId id="319" r:id="rId33"/>
    <p:sldId id="321" r:id="rId34"/>
    <p:sldId id="333" r:id="rId35"/>
    <p:sldId id="331" r:id="rId36"/>
    <p:sldId id="322" r:id="rId37"/>
    <p:sldId id="323" r:id="rId38"/>
    <p:sldId id="324" r:id="rId39"/>
    <p:sldId id="325" r:id="rId40"/>
    <p:sldId id="320" r:id="rId41"/>
    <p:sldId id="291" r:id="rId42"/>
    <p:sldId id="285" r:id="rId43"/>
    <p:sldId id="326" r:id="rId44"/>
    <p:sldId id="328" r:id="rId45"/>
    <p:sldId id="327" r:id="rId46"/>
    <p:sldId id="339" r:id="rId47"/>
    <p:sldId id="340" r:id="rId48"/>
    <p:sldId id="334" r:id="rId4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5" autoAdjust="0"/>
    <p:restoredTop sz="94640" autoAdjust="0"/>
  </p:normalViewPr>
  <p:slideViewPr>
    <p:cSldViewPr>
      <p:cViewPr>
        <p:scale>
          <a:sx n="80" d="100"/>
          <a:sy n="80" d="100"/>
        </p:scale>
        <p:origin x="-86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04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سال 87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fa-IR"/>
                </a:pPr>
                <a:endParaRPr lang="en-US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خونریزی</c:v>
                </c:pt>
                <c:pt idx="1">
                  <c:v>پراکلامپسی</c:v>
                </c:pt>
                <c:pt idx="2">
                  <c:v>عفونت</c:v>
                </c:pt>
                <c:pt idx="3">
                  <c:v>بیماری قلبی</c:v>
                </c:pt>
                <c:pt idx="4">
                  <c:v>آمبولی</c:v>
                </c:pt>
                <c:pt idx="5">
                  <c:v>بیماری زمینه ای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17</c:v>
                </c:pt>
                <c:pt idx="2">
                  <c:v>7</c:v>
                </c:pt>
                <c:pt idx="3">
                  <c:v>7</c:v>
                </c:pt>
                <c:pt idx="4">
                  <c:v>8</c:v>
                </c:pt>
                <c:pt idx="5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سال 88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fa-IR"/>
                </a:pPr>
                <a:endParaRPr lang="en-US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خونریزی</c:v>
                </c:pt>
                <c:pt idx="1">
                  <c:v>پراکلامپسی</c:v>
                </c:pt>
                <c:pt idx="2">
                  <c:v>عفونت</c:v>
                </c:pt>
                <c:pt idx="3">
                  <c:v>بیماری قلبی</c:v>
                </c:pt>
                <c:pt idx="4">
                  <c:v>آمبولی</c:v>
                </c:pt>
                <c:pt idx="5">
                  <c:v>بیماری زمینه ای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22</c:v>
                </c:pt>
                <c:pt idx="1">
                  <c:v>10</c:v>
                </c:pt>
                <c:pt idx="2">
                  <c:v>10</c:v>
                </c:pt>
                <c:pt idx="3">
                  <c:v>8</c:v>
                </c:pt>
                <c:pt idx="4">
                  <c:v>7</c:v>
                </c:pt>
                <c:pt idx="5">
                  <c:v>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سال 89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fa-IR"/>
                </a:pPr>
                <a:endParaRPr lang="en-US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خونریزی</c:v>
                </c:pt>
                <c:pt idx="1">
                  <c:v>پراکلامپسی</c:v>
                </c:pt>
                <c:pt idx="2">
                  <c:v>عفونت</c:v>
                </c:pt>
                <c:pt idx="3">
                  <c:v>بیماری قلبی</c:v>
                </c:pt>
                <c:pt idx="4">
                  <c:v>آمبولی</c:v>
                </c:pt>
                <c:pt idx="5">
                  <c:v>بیماری زمینه ای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30</c:v>
                </c:pt>
                <c:pt idx="1">
                  <c:v>14</c:v>
                </c:pt>
                <c:pt idx="2">
                  <c:v>8</c:v>
                </c:pt>
                <c:pt idx="3">
                  <c:v>8</c:v>
                </c:pt>
                <c:pt idx="4">
                  <c:v>11</c:v>
                </c:pt>
                <c:pt idx="5">
                  <c:v>10</c:v>
                </c:pt>
              </c:numCache>
            </c:numRef>
          </c:val>
        </c:ser>
        <c:dLbls/>
        <c:axId val="56144256"/>
        <c:axId val="56145792"/>
      </c:barChart>
      <c:catAx>
        <c:axId val="5614425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fa-IR"/>
            </a:pPr>
            <a:endParaRPr lang="en-US"/>
          </a:p>
        </c:txPr>
        <c:crossAx val="56145792"/>
        <c:crosses val="autoZero"/>
        <c:auto val="1"/>
        <c:lblAlgn val="ctr"/>
        <c:lblOffset val="100"/>
      </c:catAx>
      <c:valAx>
        <c:axId val="5614579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fa-IR"/>
            </a:pPr>
            <a:endParaRPr lang="en-US"/>
          </a:p>
        </c:txPr>
        <c:crossAx val="561442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fa-IR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16300-297A-4A7D-B295-04E75B0ECBDE}" type="datetimeFigureOut">
              <a:rPr lang="en-GB" smtClean="0"/>
              <a:pPr/>
              <a:t>17/07/2017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BC136-8A0C-4A26-A3D5-48BF0C3D8C2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63209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 err="1" smtClean="0"/>
              <a:t>Gelofusine</a:t>
            </a:r>
            <a:r>
              <a:rPr lang="en-GB" dirty="0" smtClean="0"/>
              <a:t>® or </a:t>
            </a:r>
            <a:r>
              <a:rPr lang="en-GB" i="1" dirty="0" err="1" smtClean="0"/>
              <a:t>Voluven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2BC136-8A0C-4A26-A3D5-48BF0C3D8C23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667308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Debrief : </a:t>
            </a:r>
            <a:r>
              <a:rPr lang="en-GB" dirty="0" err="1" smtClean="0"/>
              <a:t>jalaseh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rozih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torjih</a:t>
            </a:r>
            <a:r>
              <a:rPr lang="en-GB" baseline="0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2BC136-8A0C-4A26-A3D5-48BF0C3D8C23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67829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Debrief : </a:t>
            </a:r>
            <a:r>
              <a:rPr lang="en-GB" dirty="0" err="1" smtClean="0"/>
              <a:t>jalaseh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rozih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torjih</a:t>
            </a:r>
            <a:r>
              <a:rPr lang="en-GB" baseline="0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2BC136-8A0C-4A26-A3D5-48BF0C3D8C23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7299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78C7F0D-E087-4034-8D7F-73FE818DF72F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321B74E-8E30-4985-8373-FAD0760B288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D4C358A-93DC-4A56-A59A-37E37D412A91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DB3638E-C1C7-48F0-B527-D431999A0B16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19A6660-17FF-404D-9ED1-198520132932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4C00AA8-66A7-415D-959E-FCC07464F95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26BC52-7B8C-4D93-920C-9C12CCE95A5F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72A89D6-013E-4571-9D08-47E8DF1BD581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64B919F-F8E6-4495-8124-2D26FD65EC9E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C640F07-FC34-4EB2-B51B-26A416FC7A6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E819D3F-2889-47A8-922A-11BC7D7B35C9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8FC5788-2E15-446F-9AE4-D77B08A734B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94E095-ADAC-4D14-B616-1EC85D6656F8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91A33C8-8E48-41AC-9D3F-0250750D8B41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AE26181-3536-4AAD-B8BE-744BF2C4B6AC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AF1AF8B-26D4-4910-8858-143054B52BB1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C41096D-3DCC-46FE-BCCD-52D66D0523DD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501A10-DF5C-495E-93D6-A43DAB0F581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ABC0EA36-D026-464E-A3CB-83842A87E977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839F28A-21F5-4CD4-8939-18CE1F1ED40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42B67F7-D1B5-4736-BAB1-8AA79C1C8997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4164E49-B112-4373-AC24-AC52D030337E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2885307-4515-4E66-A7E7-293317053FF9}" type="datetimeFigureOut">
              <a:rPr lang="en-GB" smtClean="0"/>
              <a:pPr>
                <a:defRPr/>
              </a:pPr>
              <a:t>17/07/2017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2C9B432-1F25-4292-89AC-5AC679CDA58E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1969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dirty="0"/>
              <a:t>POSTPARTUM </a:t>
            </a:r>
            <a:r>
              <a:rPr lang="en-GB" dirty="0" smtClean="0"/>
              <a:t>HAEMORRHAGE</a:t>
            </a:r>
            <a:endParaRPr lang="en-GB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GB" sz="24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125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Content Placeholder 2"/>
          <p:cNvSpPr txBox="1">
            <a:spLocks/>
          </p:cNvSpPr>
          <p:nvPr/>
        </p:nvSpPr>
        <p:spPr bwMode="auto">
          <a:xfrm>
            <a:off x="609600" y="22764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sz="2400" dirty="0" smtClean="0">
                <a:cs typeface="Arial" charset="0"/>
              </a:rPr>
              <a:t>Emergency </a:t>
            </a:r>
            <a:r>
              <a:rPr lang="en-GB" sz="2400" dirty="0">
                <a:cs typeface="Arial" charset="0"/>
              </a:rPr>
              <a:t>caesarean section (2</a:t>
            </a:r>
            <a:r>
              <a:rPr lang="en-GB" sz="2400" baseline="30000" dirty="0">
                <a:cs typeface="Arial" charset="0"/>
              </a:rPr>
              <a:t>nd</a:t>
            </a:r>
            <a:r>
              <a:rPr lang="en-GB" sz="2400" dirty="0">
                <a:cs typeface="Arial" charset="0"/>
              </a:rPr>
              <a:t> stage)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Operative vaginal delivery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sz="2400" dirty="0" smtClean="0">
                <a:cs typeface="Arial" charset="0"/>
              </a:rPr>
              <a:t>Episiotomy</a:t>
            </a:r>
            <a:endParaRPr lang="en-GB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Big baby &gt;</a:t>
            </a:r>
            <a:r>
              <a:rPr lang="en-GB" sz="2400" dirty="0" smtClean="0">
                <a:cs typeface="Arial" charset="0"/>
              </a:rPr>
              <a:t>4kg , </a:t>
            </a:r>
            <a:r>
              <a:rPr lang="en-GB" sz="2400" dirty="0" err="1" smtClean="0">
                <a:cs typeface="Arial" charset="0"/>
              </a:rPr>
              <a:t>perineal</a:t>
            </a:r>
            <a:r>
              <a:rPr lang="en-GB" sz="2400" dirty="0" smtClean="0">
                <a:cs typeface="Arial" charset="0"/>
              </a:rPr>
              <a:t>/vaginal trauma</a:t>
            </a:r>
            <a:endParaRPr lang="en-GB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latin typeface="Constantia" pitchFamily="18" charset="0"/>
            </a:endParaRPr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331913" y="0"/>
            <a:ext cx="8229600" cy="1143000"/>
          </a:xfrm>
        </p:spPr>
        <p:txBody>
          <a:bodyPr/>
          <a:lstStyle/>
          <a:p>
            <a:r>
              <a:rPr lang="en-GB" sz="2800" dirty="0" smtClean="0">
                <a:latin typeface="Arial" charset="0"/>
                <a:cs typeface="Arial" charset="0"/>
              </a:rPr>
              <a:t>Prevention:</a:t>
            </a:r>
            <a:r>
              <a:rPr lang="en-GB" dirty="0" smtClean="0">
                <a:latin typeface="Arial" charset="0"/>
                <a:cs typeface="Arial" charset="0"/>
              </a:rPr>
              <a:t> </a:t>
            </a:r>
            <a:r>
              <a:rPr lang="en-GB" sz="2800" dirty="0" smtClean="0">
                <a:latin typeface="Arial" charset="0"/>
                <a:cs typeface="Arial" charset="0"/>
              </a:rPr>
              <a:t>Identify </a:t>
            </a:r>
            <a:r>
              <a:rPr lang="en-GB" sz="2800" dirty="0" smtClean="0">
                <a:latin typeface="Arial" charset="0"/>
                <a:cs typeface="Arial" charset="0"/>
              </a:rPr>
              <a:t> </a:t>
            </a:r>
            <a:r>
              <a:rPr lang="en-GB" sz="2800" dirty="0" smtClean="0">
                <a:latin typeface="Arial" charset="0"/>
                <a:cs typeface="Arial" charset="0"/>
              </a:rPr>
              <a:t>risk factor</a:t>
            </a:r>
          </a:p>
        </p:txBody>
      </p:sp>
      <p:sp>
        <p:nvSpPr>
          <p:cNvPr id="6" name="Right Brace 5"/>
          <p:cNvSpPr/>
          <p:nvPr/>
        </p:nvSpPr>
        <p:spPr>
          <a:xfrm>
            <a:off x="6516018" y="2492375"/>
            <a:ext cx="576262" cy="2305050"/>
          </a:xfrm>
          <a:prstGeom prst="rightBrace">
            <a:avLst>
              <a:gd name="adj1" fmla="val 8333"/>
              <a:gd name="adj2" fmla="val 5032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7309296" y="3491160"/>
            <a:ext cx="172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 dirty="0">
                <a:cs typeface="Arial" charset="0"/>
              </a:rPr>
              <a:t>TRAUMA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Content Placeholder 2"/>
          <p:cNvSpPr txBox="1">
            <a:spLocks/>
          </p:cNvSpPr>
          <p:nvPr/>
        </p:nvSpPr>
        <p:spPr bwMode="auto">
          <a:xfrm>
            <a:off x="609600" y="17526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Suspected/proven placental abruption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PIH/Pre-</a:t>
            </a:r>
            <a:r>
              <a:rPr lang="en-GB" sz="2400" dirty="0" err="1">
                <a:cs typeface="Arial" charset="0"/>
              </a:rPr>
              <a:t>eclampsia</a:t>
            </a:r>
            <a:endParaRPr lang="en-GB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Clotting </a:t>
            </a:r>
            <a:r>
              <a:rPr lang="en-GB" sz="2400" dirty="0" smtClean="0">
                <a:cs typeface="Arial" charset="0"/>
              </a:rPr>
              <a:t>abnormality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sz="2400" dirty="0" smtClean="0">
                <a:cs typeface="Arial" charset="0"/>
              </a:rPr>
              <a:t>Pyrexia in labour</a:t>
            </a:r>
            <a:endParaRPr lang="en-GB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latin typeface="Constantia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latin typeface="Constantia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latin typeface="Constantia" pitchFamily="18" charset="0"/>
            </a:endParaRPr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331913" y="0"/>
            <a:ext cx="8229600" cy="1143000"/>
          </a:xfrm>
        </p:spPr>
        <p:txBody>
          <a:bodyPr/>
          <a:lstStyle/>
          <a:p>
            <a:r>
              <a:rPr lang="en-GB" sz="2800" dirty="0" smtClean="0">
                <a:latin typeface="Arial" charset="0"/>
                <a:cs typeface="Arial" charset="0"/>
              </a:rPr>
              <a:t>Prevention:</a:t>
            </a:r>
            <a:r>
              <a:rPr lang="en-GB" dirty="0" smtClean="0">
                <a:latin typeface="Arial" charset="0"/>
                <a:cs typeface="Arial" charset="0"/>
              </a:rPr>
              <a:t> </a:t>
            </a:r>
            <a:r>
              <a:rPr lang="en-GB" sz="2800" dirty="0" smtClean="0">
                <a:latin typeface="Arial" charset="0"/>
                <a:cs typeface="Arial" charset="0"/>
              </a:rPr>
              <a:t>Identify </a:t>
            </a:r>
            <a:r>
              <a:rPr lang="en-GB" sz="2800" dirty="0" smtClean="0">
                <a:latin typeface="Arial" charset="0"/>
                <a:cs typeface="Arial" charset="0"/>
              </a:rPr>
              <a:t> </a:t>
            </a:r>
            <a:r>
              <a:rPr lang="en-GB" sz="2800" dirty="0" smtClean="0">
                <a:latin typeface="Arial" charset="0"/>
                <a:cs typeface="Arial" charset="0"/>
              </a:rPr>
              <a:t>risk factor</a:t>
            </a: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684213" y="5229225"/>
            <a:ext cx="30146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sz="2400">
                <a:cs typeface="Arial" charset="0"/>
              </a:rPr>
              <a:t>Retained placenta</a:t>
            </a:r>
          </a:p>
        </p:txBody>
      </p:sp>
      <p:sp>
        <p:nvSpPr>
          <p:cNvPr id="7" name="Right Brace 6"/>
          <p:cNvSpPr/>
          <p:nvPr/>
        </p:nvSpPr>
        <p:spPr>
          <a:xfrm>
            <a:off x="6516688" y="1773238"/>
            <a:ext cx="576262" cy="1439862"/>
          </a:xfrm>
          <a:prstGeom prst="rightBrace">
            <a:avLst>
              <a:gd name="adj1" fmla="val 8333"/>
              <a:gd name="adj2" fmla="val 5032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ight Brace 7"/>
          <p:cNvSpPr/>
          <p:nvPr/>
        </p:nvSpPr>
        <p:spPr>
          <a:xfrm>
            <a:off x="6588125" y="4868863"/>
            <a:ext cx="647700" cy="1081087"/>
          </a:xfrm>
          <a:prstGeom prst="rightBrace">
            <a:avLst>
              <a:gd name="adj1" fmla="val 8333"/>
              <a:gd name="adj2" fmla="val 5032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82" name="TextBox 8"/>
          <p:cNvSpPr txBox="1">
            <a:spLocks noChangeArrowheads="1"/>
          </p:cNvSpPr>
          <p:nvPr/>
        </p:nvSpPr>
        <p:spPr bwMode="auto">
          <a:xfrm>
            <a:off x="7235825" y="5086350"/>
            <a:ext cx="17287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>
                <a:cs typeface="Arial" charset="0"/>
              </a:rPr>
              <a:t>TISSUE</a:t>
            </a:r>
          </a:p>
        </p:txBody>
      </p:sp>
      <p:sp>
        <p:nvSpPr>
          <p:cNvPr id="24583" name="TextBox 9"/>
          <p:cNvSpPr txBox="1">
            <a:spLocks noChangeArrowheads="1"/>
          </p:cNvSpPr>
          <p:nvPr/>
        </p:nvSpPr>
        <p:spPr bwMode="auto">
          <a:xfrm>
            <a:off x="7164388" y="2205038"/>
            <a:ext cx="17287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>
                <a:cs typeface="Arial" charset="0"/>
              </a:rPr>
              <a:t>THROMBIN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4389438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Majority of cases (2/3rds) : NO risk factors</a:t>
            </a: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Offer prophylactic </a:t>
            </a:r>
            <a:r>
              <a:rPr lang="en-GB" dirty="0" err="1" smtClean="0">
                <a:latin typeface="Arial" charset="0"/>
                <a:cs typeface="Arial" charset="0"/>
              </a:rPr>
              <a:t>oxytocics</a:t>
            </a:r>
            <a:r>
              <a:rPr lang="en-GB" dirty="0" smtClean="0">
                <a:latin typeface="Arial" charset="0"/>
                <a:cs typeface="Arial" charset="0"/>
              </a:rPr>
              <a:t> to all for 3</a:t>
            </a:r>
            <a:r>
              <a:rPr lang="en-GB" baseline="30000" dirty="0" smtClean="0">
                <a:latin typeface="Arial" charset="0"/>
                <a:cs typeface="Arial" charset="0"/>
              </a:rPr>
              <a:t>rd</a:t>
            </a:r>
            <a:r>
              <a:rPr lang="en-GB" dirty="0" smtClean="0">
                <a:latin typeface="Arial" charset="0"/>
                <a:cs typeface="Arial" charset="0"/>
              </a:rPr>
              <a:t> stage</a:t>
            </a: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Vaginal: (no risk factors) : 5-10 units </a:t>
            </a:r>
            <a:r>
              <a:rPr lang="en-GB" dirty="0" err="1" smtClean="0">
                <a:latin typeface="Arial" charset="0"/>
                <a:cs typeface="Arial" charset="0"/>
              </a:rPr>
              <a:t>syntocinon</a:t>
            </a:r>
            <a:r>
              <a:rPr lang="en-GB" dirty="0" smtClean="0">
                <a:latin typeface="Arial" charset="0"/>
                <a:cs typeface="Arial" charset="0"/>
              </a:rPr>
              <a:t> IM </a:t>
            </a:r>
          </a:p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              (risk factors) : </a:t>
            </a:r>
            <a:r>
              <a:rPr lang="en-GB" dirty="0" err="1" smtClean="0">
                <a:latin typeface="Arial" charset="0"/>
                <a:cs typeface="Arial" charset="0"/>
              </a:rPr>
              <a:t>Syntometrin</a:t>
            </a:r>
            <a:r>
              <a:rPr lang="en-GB" dirty="0" smtClean="0">
                <a:latin typeface="Arial" charset="0"/>
                <a:cs typeface="Arial" charset="0"/>
              </a:rPr>
              <a:t> (5 U </a:t>
            </a:r>
            <a:r>
              <a:rPr lang="en-GB" dirty="0" err="1" smtClean="0">
                <a:latin typeface="Arial" charset="0"/>
                <a:cs typeface="Arial" charset="0"/>
              </a:rPr>
              <a:t>Syntocinton</a:t>
            </a:r>
            <a:r>
              <a:rPr lang="en-GB" dirty="0" smtClean="0">
                <a:latin typeface="Arial" charset="0"/>
                <a:cs typeface="Arial" charset="0"/>
              </a:rPr>
              <a:t> + 	</a:t>
            </a:r>
            <a:r>
              <a:rPr lang="en-GB" dirty="0" smtClean="0">
                <a:latin typeface="Arial" charset="0"/>
                <a:cs typeface="Arial" charset="0"/>
              </a:rPr>
              <a:t>0.2mg</a:t>
            </a:r>
            <a:r>
              <a:rPr lang="en-GB" dirty="0" smtClean="0">
                <a:latin typeface="Arial" charset="0"/>
                <a:cs typeface="Arial" charset="0"/>
              </a:rPr>
              <a:t> </a:t>
            </a:r>
            <a:r>
              <a:rPr lang="en-GB" dirty="0" err="1" smtClean="0">
                <a:latin typeface="Arial" charset="0"/>
                <a:cs typeface="Arial" charset="0"/>
              </a:rPr>
              <a:t>Ergometrine</a:t>
            </a:r>
            <a:r>
              <a:rPr lang="en-GB" dirty="0" smtClean="0">
                <a:latin typeface="Arial" charset="0"/>
                <a:cs typeface="Arial" charset="0"/>
              </a:rPr>
              <a:t>)</a:t>
            </a: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caesarean section: 5 units </a:t>
            </a:r>
            <a:r>
              <a:rPr lang="en-GB" dirty="0" err="1" smtClean="0">
                <a:latin typeface="Arial" charset="0"/>
                <a:cs typeface="Arial" charset="0"/>
              </a:rPr>
              <a:t>syntocinon</a:t>
            </a:r>
            <a:r>
              <a:rPr lang="en-GB" dirty="0" smtClean="0">
                <a:latin typeface="Arial" charset="0"/>
                <a:cs typeface="Arial" charset="0"/>
              </a:rPr>
              <a:t>, Slow IV</a:t>
            </a:r>
          </a:p>
          <a:p>
            <a:pPr>
              <a:buFont typeface="Wingdings 2" pitchFamily="18" charset="2"/>
              <a:buNone/>
            </a:pP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Oxytocin 20u / 1000ml</a:t>
            </a:r>
          </a:p>
          <a:p>
            <a:r>
              <a:rPr lang="en-US" dirty="0" smtClean="0"/>
              <a:t>Oxytocin 10u IM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Iranian Protocol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4071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Content Placeholder 2"/>
          <p:cNvSpPr>
            <a:spLocks noGrp="1"/>
          </p:cNvSpPr>
          <p:nvPr>
            <p:ph idx="1"/>
          </p:nvPr>
        </p:nvSpPr>
        <p:spPr>
          <a:xfrm>
            <a:off x="303213" y="1416050"/>
            <a:ext cx="8229600" cy="43894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dirty="0" smtClean="0"/>
              <a:t>				</a:t>
            </a: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  <a:p>
            <a:r>
              <a:rPr lang="en-GB" dirty="0" smtClean="0">
                <a:latin typeface="Arial" charset="0"/>
                <a:cs typeface="Arial" charset="0"/>
              </a:rPr>
              <a:t>      Communication 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      Resuscitation 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      Monitoring 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      Arrest the bleeding</a:t>
            </a:r>
          </a:p>
        </p:txBody>
      </p:sp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2411413" y="682625"/>
            <a:ext cx="31686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>
                <a:cs typeface="Arial" charset="0"/>
              </a:rPr>
              <a:t>Treatment PPH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95736" y="544522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 smtClean="0"/>
              <a:t>All at the same time</a:t>
            </a:r>
            <a:endParaRPr lang="en-GB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61657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Wingdings 2" pitchFamily="18" charset="2"/>
              <a:buNone/>
              <a:defRPr/>
            </a:pPr>
            <a:r>
              <a:rPr lang="en-GB" sz="42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GB" sz="4200" dirty="0" smtClean="0">
                <a:latin typeface="Arial" pitchFamily="34" charset="0"/>
                <a:cs typeface="Arial" pitchFamily="34" charset="0"/>
              </a:rPr>
              <a:t>Who to contact:</a:t>
            </a:r>
          </a:p>
          <a:p>
            <a:pPr marL="514350" indent="-514350">
              <a:buFont typeface="Wingdings 2" pitchFamily="18" charset="2"/>
              <a:buNone/>
              <a:defRPr/>
            </a:pPr>
            <a:endParaRPr lang="en-GB" sz="42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GB" sz="4200" dirty="0" smtClean="0">
                <a:latin typeface="Arial" pitchFamily="34" charset="0"/>
                <a:cs typeface="Arial" pitchFamily="34" charset="0"/>
              </a:rPr>
              <a:t>Obstetric registrar and alert consultant</a:t>
            </a:r>
          </a:p>
          <a:p>
            <a:pPr>
              <a:defRPr/>
            </a:pPr>
            <a:r>
              <a:rPr lang="en-GB" sz="4200" dirty="0" smtClean="0">
                <a:latin typeface="Arial" pitchFamily="34" charset="0"/>
                <a:cs typeface="Arial" pitchFamily="34" charset="0"/>
              </a:rPr>
              <a:t>Anaesthetic registrar* and alert consultant</a:t>
            </a:r>
          </a:p>
          <a:p>
            <a:pPr>
              <a:defRPr/>
            </a:pPr>
            <a:r>
              <a:rPr lang="en-GB" sz="4200" dirty="0" smtClean="0">
                <a:latin typeface="Arial" pitchFamily="34" charset="0"/>
                <a:cs typeface="Arial" pitchFamily="34" charset="0"/>
              </a:rPr>
              <a:t>Alert haematology consultant</a:t>
            </a:r>
          </a:p>
          <a:p>
            <a:pPr>
              <a:defRPr/>
            </a:pPr>
            <a:r>
              <a:rPr lang="en-GB" sz="4200" dirty="0" smtClean="0">
                <a:latin typeface="Arial" pitchFamily="34" charset="0"/>
                <a:cs typeface="Arial" pitchFamily="34" charset="0"/>
              </a:rPr>
              <a:t>Experienced midwife and midwife in charge</a:t>
            </a:r>
          </a:p>
          <a:p>
            <a:pPr>
              <a:defRPr/>
            </a:pPr>
            <a:r>
              <a:rPr lang="en-GB" sz="4200" dirty="0" smtClean="0">
                <a:latin typeface="Arial" pitchFamily="34" charset="0"/>
                <a:cs typeface="Arial" pitchFamily="34" charset="0"/>
              </a:rPr>
              <a:t>Alert blood transfusion lab</a:t>
            </a:r>
          </a:p>
          <a:p>
            <a:pPr>
              <a:buNone/>
              <a:defRPr/>
            </a:pPr>
            <a:endParaRPr lang="en-GB" sz="4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GB" sz="4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4200" dirty="0" smtClean="0">
                <a:latin typeface="Arial" pitchFamily="34" charset="0"/>
                <a:cs typeface="Arial" pitchFamily="34" charset="0"/>
              </a:rPr>
              <a:t>With patient + partner</a:t>
            </a:r>
          </a:p>
          <a:p>
            <a:pPr>
              <a:buFont typeface="Wingdings 2" pitchFamily="18" charset="2"/>
              <a:buNone/>
              <a:defRPr/>
            </a:pP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 2" pitchFamily="18" charset="2"/>
              <a:buNone/>
              <a:defRPr/>
            </a:pP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2700338" y="415925"/>
            <a:ext cx="35274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600">
                <a:cs typeface="Arial" charset="0"/>
              </a:rPr>
              <a:t>Communication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Basic measures for MINOR PPH (blood loss 500–1000 ml, no clinical shock):</a:t>
            </a:r>
          </a:p>
          <a:p>
            <a:pPr lvl="1"/>
            <a:r>
              <a:rPr lang="fr-FR" dirty="0"/>
              <a:t> </a:t>
            </a:r>
            <a:r>
              <a:rPr lang="fr-FR" dirty="0" smtClean="0"/>
              <a:t>Intra-</a:t>
            </a:r>
            <a:r>
              <a:rPr lang="fr-FR" dirty="0" err="1" smtClean="0"/>
              <a:t>venous</a:t>
            </a:r>
            <a:r>
              <a:rPr lang="fr-FR" dirty="0" smtClean="0"/>
              <a:t>  Access </a:t>
            </a:r>
            <a:r>
              <a:rPr lang="fr-FR" dirty="0"/>
              <a:t>(14-gauge </a:t>
            </a:r>
            <a:r>
              <a:rPr lang="fr-FR" dirty="0" err="1"/>
              <a:t>cannula</a:t>
            </a:r>
            <a:r>
              <a:rPr lang="fr-FR" dirty="0"/>
              <a:t> </a:t>
            </a:r>
            <a:r>
              <a:rPr lang="fr-FR" dirty="0" smtClean="0"/>
              <a:t> x </a:t>
            </a:r>
            <a:r>
              <a:rPr lang="fr-FR" dirty="0"/>
              <a:t>1</a:t>
            </a:r>
            <a:r>
              <a:rPr lang="fr-FR" dirty="0" smtClean="0"/>
              <a:t>)</a:t>
            </a:r>
            <a:endParaRPr lang="fr-FR" dirty="0"/>
          </a:p>
          <a:p>
            <a:pPr lvl="1"/>
            <a:r>
              <a:rPr lang="en-GB" dirty="0"/>
              <a:t> Commence crystalloid </a:t>
            </a:r>
            <a:r>
              <a:rPr lang="en-GB" dirty="0" smtClean="0"/>
              <a:t>infusion</a:t>
            </a:r>
          </a:p>
          <a:p>
            <a:pPr lvl="1"/>
            <a:r>
              <a:rPr lang="en-GB" dirty="0" smtClean="0"/>
              <a:t>Send bloods</a:t>
            </a:r>
          </a:p>
          <a:p>
            <a:pPr lvl="1"/>
            <a:r>
              <a:rPr lang="en-GB" dirty="0" smtClean="0"/>
              <a:t>Continue MEOWS chart</a:t>
            </a:r>
          </a:p>
          <a:p>
            <a:pPr lvl="1"/>
            <a:r>
              <a:rPr lang="en-GB" dirty="0" smtClean="0"/>
              <a:t>Monitor urine output</a:t>
            </a:r>
          </a:p>
          <a:p>
            <a:endParaRPr lang="en-GB" dirty="0"/>
          </a:p>
          <a:p>
            <a:r>
              <a:rPr lang="en-GB" dirty="0"/>
              <a:t>Full protocol for MAJOR PPH (blood loss &gt; 1000 ml and continuing to bleed OR clinical shock):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</p:spPr>
        <p:txBody>
          <a:bodyPr/>
          <a:lstStyle/>
          <a:p>
            <a:pPr algn="ctr"/>
            <a:r>
              <a:rPr lang="en-GB" b="1" i="1" dirty="0"/>
              <a:t>Resuscitation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8896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Content Placeholder 2"/>
          <p:cNvSpPr>
            <a:spLocks noGrp="1"/>
          </p:cNvSpPr>
          <p:nvPr>
            <p:ph idx="1"/>
          </p:nvPr>
        </p:nvSpPr>
        <p:spPr>
          <a:xfrm>
            <a:off x="457200" y="1082675"/>
            <a:ext cx="8229600" cy="57308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1) Assess A, B, C</a:t>
            </a: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en-GB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A + B: Airway and breathing</a:t>
            </a:r>
          </a:p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High flow O2 10-15L/min</a:t>
            </a:r>
          </a:p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Anaesthetic involvement</a:t>
            </a: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en-GB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C: circulation</a:t>
            </a:r>
          </a:p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IV Access (14-gauge) X 2 </a:t>
            </a:r>
          </a:p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Bloods: CBC, Coagulation, U/E, LFT, X-match 6units</a:t>
            </a: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9250" y="106362"/>
            <a:ext cx="8229600" cy="833438"/>
          </a:xfrm>
        </p:spPr>
        <p:txBody>
          <a:bodyPr/>
          <a:lstStyle/>
          <a:p>
            <a:pPr algn="ctr"/>
            <a:r>
              <a:rPr lang="en-GB" b="1" i="1" dirty="0"/>
              <a:t>Resuscitation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Content Placeholder 2"/>
          <p:cNvSpPr>
            <a:spLocks noGrp="1"/>
          </p:cNvSpPr>
          <p:nvPr>
            <p:ph idx="1"/>
          </p:nvPr>
        </p:nvSpPr>
        <p:spPr>
          <a:xfrm>
            <a:off x="457200" y="984250"/>
            <a:ext cx="8686800" cy="43894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dirty="0" smtClean="0">
                <a:latin typeface="Arial" charset="0"/>
                <a:cs typeface="Arial" charset="0"/>
              </a:rPr>
              <a:t>2) Fluids: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crystalloid (2L)    Colloid /(1-2L)    up to 3.5L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Blood</a:t>
            </a:r>
          </a:p>
          <a:p>
            <a:pPr lvl="1"/>
            <a:r>
              <a:rPr lang="en-GB" sz="2000" dirty="0">
                <a:latin typeface="Arial" charset="0"/>
                <a:cs typeface="Arial" charset="0"/>
              </a:rPr>
              <a:t>If </a:t>
            </a:r>
            <a:r>
              <a:rPr lang="en-GB" sz="2000" dirty="0" smtClean="0">
                <a:latin typeface="Arial" charset="0"/>
                <a:cs typeface="Arial" charset="0"/>
              </a:rPr>
              <a:t>cross-matched </a:t>
            </a:r>
            <a:r>
              <a:rPr lang="en-GB" sz="2000" dirty="0">
                <a:latin typeface="Arial" charset="0"/>
                <a:cs typeface="Arial" charset="0"/>
              </a:rPr>
              <a:t>blood is still unavailable, give </a:t>
            </a:r>
            <a:r>
              <a:rPr lang="en-GB" sz="2000" dirty="0" err="1">
                <a:latin typeface="Arial" charset="0"/>
                <a:cs typeface="Arial" charset="0"/>
              </a:rPr>
              <a:t>uncrossmatched</a:t>
            </a:r>
            <a:r>
              <a:rPr lang="en-GB" sz="2000" dirty="0">
                <a:latin typeface="Arial" charset="0"/>
                <a:cs typeface="Arial" charset="0"/>
              </a:rPr>
              <a:t> group-specific blood OR give ‘O </a:t>
            </a:r>
            <a:r>
              <a:rPr lang="en-GB" sz="2000" dirty="0" err="1">
                <a:latin typeface="Arial" charset="0"/>
                <a:cs typeface="Arial" charset="0"/>
              </a:rPr>
              <a:t>RhD</a:t>
            </a:r>
            <a:r>
              <a:rPr lang="en-GB" sz="2000" dirty="0">
                <a:latin typeface="Arial" charset="0"/>
                <a:cs typeface="Arial" charset="0"/>
              </a:rPr>
              <a:t> negative’ blood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FFP (4 every 4-6 units blood or if </a:t>
            </a:r>
            <a:r>
              <a:rPr lang="en-GB" dirty="0" err="1" smtClean="0">
                <a:latin typeface="Arial" charset="0"/>
                <a:cs typeface="Arial" charset="0"/>
              </a:rPr>
              <a:t>Pt</a:t>
            </a:r>
            <a:r>
              <a:rPr lang="en-GB" dirty="0" smtClean="0">
                <a:latin typeface="Arial" charset="0"/>
                <a:cs typeface="Arial" charset="0"/>
              </a:rPr>
              <a:t>/APTT &gt;1.5 x normal)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PLT (if &lt;50 </a:t>
            </a:r>
            <a:r>
              <a:rPr lang="en-GB" dirty="0" smtClean="0">
                <a:latin typeface="Arial" charset="0"/>
                <a:cs typeface="Arial" charset="0"/>
              </a:rPr>
              <a:t>000)</a:t>
            </a:r>
            <a:endParaRPr lang="en-GB" dirty="0" smtClean="0">
              <a:latin typeface="Arial" charset="0"/>
              <a:cs typeface="Arial" charset="0"/>
            </a:endParaRPr>
          </a:p>
          <a:p>
            <a:r>
              <a:rPr lang="en-GB" dirty="0" smtClean="0">
                <a:latin typeface="Arial" charset="0"/>
                <a:cs typeface="Arial" charset="0"/>
              </a:rPr>
              <a:t>Cryoprecipitate (if fibrinogen &lt;1g/L)</a:t>
            </a:r>
          </a:p>
          <a:p>
            <a:endParaRPr lang="en-GB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endParaRPr lang="en-GB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/>
          <a:lstStyle/>
          <a:p>
            <a:pPr algn="ctr"/>
            <a:r>
              <a:rPr lang="en-GB" b="1" i="1" dirty="0"/>
              <a:t>Resuscitation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>
                <a:cs typeface="Arial" charset="0"/>
              </a:rPr>
              <a:t>3) Target:</a:t>
            </a:r>
          </a:p>
          <a:p>
            <a:pPr>
              <a:buFont typeface="Arial" charset="0"/>
              <a:buChar char="•"/>
            </a:pPr>
            <a:r>
              <a:rPr lang="en-GB" dirty="0" err="1">
                <a:cs typeface="Arial" charset="0"/>
              </a:rPr>
              <a:t>Hb</a:t>
            </a:r>
            <a:r>
              <a:rPr lang="en-GB" dirty="0">
                <a:cs typeface="Arial" charset="0"/>
              </a:rPr>
              <a:t>&gt;8g/dl</a:t>
            </a:r>
          </a:p>
          <a:p>
            <a:pPr>
              <a:buFont typeface="Arial" charset="0"/>
              <a:buChar char="•"/>
            </a:pPr>
            <a:r>
              <a:rPr lang="en-GB" dirty="0" smtClean="0">
                <a:cs typeface="Arial" charset="0"/>
              </a:rPr>
              <a:t>PLT&gt;75000 </a:t>
            </a:r>
            <a:endParaRPr lang="en-GB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GB" dirty="0" smtClean="0">
                <a:cs typeface="Arial" charset="0"/>
              </a:rPr>
              <a:t>INR</a:t>
            </a:r>
            <a:r>
              <a:rPr lang="en-GB" dirty="0">
                <a:cs typeface="Arial" charset="0"/>
              </a:rPr>
              <a:t>, PT and activated </a:t>
            </a:r>
            <a:r>
              <a:rPr lang="en-GB" dirty="0" smtClean="0">
                <a:cs typeface="Arial" charset="0"/>
              </a:rPr>
              <a:t>PTT&lt;1.5 x normal</a:t>
            </a:r>
            <a:endParaRPr lang="en-GB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GB" dirty="0">
                <a:cs typeface="Arial" charset="0"/>
              </a:rPr>
              <a:t>Fibrinogen &gt;1g/L </a:t>
            </a:r>
          </a:p>
          <a:p>
            <a:pPr>
              <a:buNone/>
            </a:pPr>
            <a:endParaRPr lang="en-GB" dirty="0">
              <a:cs typeface="Arial" charset="0"/>
            </a:endParaRP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pPr algn="ctr"/>
            <a:r>
              <a:rPr lang="en-GB" b="1" i="1" dirty="0"/>
              <a:t>Resuscitation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65451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 lIns="92075" tIns="46038" rIns="92075" bIns="46038"/>
          <a:lstStyle/>
          <a:p>
            <a:r>
              <a:rPr lang="en-GB">
                <a:effectLst>
                  <a:outerShdw blurRad="38100" dist="38100" dir="2700000" algn="tl">
                    <a:srgbClr val="C0C0C0"/>
                  </a:outerShdw>
                </a:effectLst>
              </a:rPr>
              <a:t>Obstetric haemorrhage</a:t>
            </a:r>
          </a:p>
        </p:txBody>
      </p:sp>
      <p:sp>
        <p:nvSpPr>
          <p:cNvPr id="2971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35163"/>
            <a:ext cx="8229600" cy="4389437"/>
          </a:xfrm>
        </p:spPr>
        <p:txBody>
          <a:bodyPr/>
          <a:lstStyle/>
          <a:p>
            <a:pPr>
              <a:buFontTx/>
              <a:buNone/>
            </a:pPr>
            <a:r>
              <a:rPr lang="en-GB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Haemorrhage is the </a:t>
            </a:r>
            <a:r>
              <a:rPr lang="en-GB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first</a:t>
            </a:r>
            <a:r>
              <a:rPr lang="en-GB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leading cause of direct maternal deaths  </a:t>
            </a:r>
          </a:p>
        </p:txBody>
      </p:sp>
      <p:grpSp>
        <p:nvGrpSpPr>
          <p:cNvPr id="18435" name="Group 13"/>
          <p:cNvGrpSpPr>
            <a:grpSpLocks/>
          </p:cNvGrpSpPr>
          <p:nvPr/>
        </p:nvGrpSpPr>
        <p:grpSpPr bwMode="auto">
          <a:xfrm>
            <a:off x="-1522413" y="9525"/>
            <a:ext cx="12188826" cy="6840538"/>
            <a:chOff x="0" y="0"/>
            <a:chExt cx="7678" cy="4309"/>
          </a:xfrm>
        </p:grpSpPr>
        <p:sp>
          <p:nvSpPr>
            <p:cNvPr id="18436" name="Rectangle 5"/>
            <p:cNvSpPr>
              <a:spLocks noChangeArrowheads="1" noTextEdit="1"/>
            </p:cNvSpPr>
            <p:nvPr/>
          </p:nvSpPr>
          <p:spPr bwMode="auto">
            <a:xfrm>
              <a:off x="0" y="0"/>
              <a:ext cx="581" cy="4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n-GB"/>
            </a:p>
          </p:txBody>
        </p:sp>
        <p:grpSp>
          <p:nvGrpSpPr>
            <p:cNvPr id="18437" name="Group 11"/>
            <p:cNvGrpSpPr>
              <a:grpSpLocks/>
            </p:cNvGrpSpPr>
            <p:nvPr/>
          </p:nvGrpSpPr>
          <p:grpSpPr bwMode="auto">
            <a:xfrm>
              <a:off x="581" y="0"/>
              <a:ext cx="5818" cy="4309"/>
              <a:chOff x="-58" y="0"/>
              <a:chExt cx="5818" cy="4309"/>
            </a:xfrm>
          </p:grpSpPr>
          <p:grpSp>
            <p:nvGrpSpPr>
              <p:cNvPr id="18438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5760" cy="3820"/>
                <a:chOff x="0" y="0"/>
                <a:chExt cx="5760" cy="3820"/>
              </a:xfrm>
            </p:grpSpPr>
            <p:sp>
              <p:nvSpPr>
                <p:cNvPr id="18439" name="Rectangle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0" cy="3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/>
                <a:lstStyle/>
                <a:p>
                  <a:r>
                    <a:rPr lang="en-GB" sz="2400">
                      <a:latin typeface="Times New Roman" charset="0"/>
                      <a:cs typeface="Times New Roman" charset="0"/>
                    </a:rPr>
                    <a:t>  </a:t>
                  </a:r>
                  <a:r>
                    <a:rPr lang="en-GB" sz="29000">
                      <a:latin typeface="Times New Roman" charset="0"/>
                      <a:cs typeface="Times New Roman" charset="0"/>
                    </a:rPr>
                    <a:t> </a:t>
                  </a:r>
                  <a:r>
                    <a:rPr lang="en-GB" sz="2400">
                      <a:latin typeface="Times New Roman" charset="0"/>
                      <a:cs typeface="Times New Roman" charset="0"/>
                    </a:rPr>
                    <a:t>     </a:t>
                  </a:r>
                </a:p>
              </p:txBody>
            </p:sp>
            <p:sp>
              <p:nvSpPr>
                <p:cNvPr id="18440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3072"/>
                  <a:ext cx="5760" cy="7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/>
                <a:lstStyle/>
                <a:p>
                  <a:endParaRPr lang="en-US" sz="2400">
                    <a:latin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18441" name="Rectangle 10"/>
              <p:cNvSpPr>
                <a:spLocks noChangeArrowheads="1"/>
              </p:cNvSpPr>
              <p:nvPr/>
            </p:nvSpPr>
            <p:spPr bwMode="auto">
              <a:xfrm>
                <a:off x="-58" y="3331"/>
                <a:ext cx="116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r>
                  <a:rPr lang="en-GB" sz="2400">
                    <a:latin typeface="Times New Roman" charset="0"/>
                    <a:cs typeface="Times New Roman" charset="0"/>
                  </a:rPr>
                  <a:t/>
                </a:r>
                <a:br>
                  <a:rPr lang="en-GB" sz="2400">
                    <a:latin typeface="Times New Roman" charset="0"/>
                    <a:cs typeface="Times New Roman" charset="0"/>
                  </a:rPr>
                </a:br>
                <a:r>
                  <a:rPr lang="en-GB" sz="2400">
                    <a:latin typeface="Times New Roman" charset="0"/>
                    <a:cs typeface="Times New Roman" charset="0"/>
                  </a:rPr>
                  <a:t/>
                </a:r>
                <a:br>
                  <a:rPr lang="en-GB" sz="2400">
                    <a:latin typeface="Times New Roman" charset="0"/>
                    <a:cs typeface="Times New Roman" charset="0"/>
                  </a:rPr>
                </a:br>
                <a:r>
                  <a:rPr lang="en-GB" sz="2400">
                    <a:latin typeface="Times New Roman" charset="0"/>
                    <a:cs typeface="Times New Roman" charset="0"/>
                  </a:rPr>
                  <a:t/>
                </a:r>
                <a:br>
                  <a:rPr lang="en-GB" sz="2400">
                    <a:latin typeface="Times New Roman" charset="0"/>
                    <a:cs typeface="Times New Roman" charset="0"/>
                  </a:rPr>
                </a:br>
                <a:endParaRPr lang="en-GB" sz="2400">
                  <a:latin typeface="Times New Roman" charset="0"/>
                  <a:cs typeface="Times New Roman" charset="0"/>
                </a:endParaRPr>
              </a:p>
            </p:txBody>
          </p:sp>
        </p:grpSp>
        <p:sp>
          <p:nvSpPr>
            <p:cNvPr id="18442" name="Rectangle 12"/>
            <p:cNvSpPr>
              <a:spLocks noChangeArrowheads="1" noTextEdit="1"/>
            </p:cNvSpPr>
            <p:nvPr/>
          </p:nvSpPr>
          <p:spPr bwMode="auto">
            <a:xfrm>
              <a:off x="6399" y="0"/>
              <a:ext cx="1279" cy="4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xmlns="" val="102944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Position flat.</a:t>
            </a:r>
          </a:p>
          <a:p>
            <a:r>
              <a:rPr lang="en-GB" sz="2000" dirty="0"/>
              <a:t> Keep the woman warm using appropriate available measures.</a:t>
            </a:r>
          </a:p>
          <a:p>
            <a:r>
              <a:rPr lang="en-GB" sz="2000" dirty="0"/>
              <a:t> Transfuse blood as soon as possible.</a:t>
            </a:r>
          </a:p>
          <a:p>
            <a:r>
              <a:rPr lang="en-GB" sz="2000" dirty="0"/>
              <a:t> Until blood is available, infuse up to 3.5 litres of warmed crystalloid Hartmann’s solution (2 </a:t>
            </a:r>
            <a:r>
              <a:rPr lang="en-GB" sz="2000" dirty="0" smtClean="0"/>
              <a:t>litres) and/or </a:t>
            </a:r>
            <a:r>
              <a:rPr lang="en-GB" sz="2000" dirty="0"/>
              <a:t>colloid (</a:t>
            </a:r>
            <a:r>
              <a:rPr lang="en-GB" sz="2000" dirty="0" smtClean="0"/>
              <a:t>1.5 </a:t>
            </a:r>
            <a:r>
              <a:rPr lang="en-GB" sz="2000" dirty="0"/>
              <a:t>litres) as rapidly as required.</a:t>
            </a:r>
          </a:p>
          <a:p>
            <a:r>
              <a:rPr lang="en-GB" sz="2000" dirty="0"/>
              <a:t> </a:t>
            </a:r>
            <a:r>
              <a:rPr lang="en-GB" sz="2000" dirty="0" smtClean="0"/>
              <a:t>The best equipment available should be used to achieve rapid warmed </a:t>
            </a:r>
            <a:r>
              <a:rPr lang="en-GB" sz="2000" dirty="0"/>
              <a:t>infusion of fluids.</a:t>
            </a:r>
          </a:p>
          <a:p>
            <a:r>
              <a:rPr lang="en-GB" sz="2000" dirty="0"/>
              <a:t> Special blood filters should NOT be used, as they slow infusions.</a:t>
            </a:r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pPr algn="ctr"/>
            <a:r>
              <a:rPr lang="en-GB" b="1" i="1" dirty="0"/>
              <a:t>Resuscitation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549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women with known risk factors for PPH should not be delivered in </a:t>
            </a:r>
            <a:r>
              <a:rPr lang="en-GB" dirty="0" smtClean="0"/>
              <a:t>a hospital </a:t>
            </a:r>
            <a:r>
              <a:rPr lang="en-GB" dirty="0"/>
              <a:t>without a blood bank on </a:t>
            </a:r>
            <a:r>
              <a:rPr lang="en-GB" dirty="0" smtClean="0"/>
              <a:t>site</a:t>
            </a:r>
          </a:p>
          <a:p>
            <a:endParaRPr lang="en-GB" dirty="0"/>
          </a:p>
          <a:p>
            <a:r>
              <a:rPr lang="en-GB" dirty="0" smtClean="0"/>
              <a:t>Use of cell salvage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3853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389437"/>
          </a:xfrm>
        </p:spPr>
        <p:txBody>
          <a:bodyPr>
            <a:normAutofit fontScale="92500" lnSpcReduction="10000"/>
          </a:bodyPr>
          <a:lstStyle/>
          <a:p>
            <a:r>
              <a:rPr lang="en-GB" sz="2000" dirty="0"/>
              <a:t>When the blood loss reaches about 4.5 litres (80% of blood volume) and large volumes of replacement </a:t>
            </a:r>
            <a:r>
              <a:rPr lang="en-GB" sz="2000" dirty="0" smtClean="0"/>
              <a:t>fluids have </a:t>
            </a:r>
            <a:r>
              <a:rPr lang="en-GB" sz="2000" dirty="0"/>
              <a:t>been given, there will be clotting factor defects and blood components should be given</a:t>
            </a:r>
            <a:r>
              <a:rPr lang="en-GB" sz="2000" dirty="0" smtClean="0"/>
              <a:t>.</a:t>
            </a:r>
          </a:p>
          <a:p>
            <a:endParaRPr lang="en-GB" sz="2000" dirty="0"/>
          </a:p>
          <a:p>
            <a:r>
              <a:rPr lang="en-GB" sz="2000" dirty="0"/>
              <a:t>up to 1 litre of fresh frozen plasma (FFP) and </a:t>
            </a:r>
            <a:r>
              <a:rPr lang="en-GB" sz="2000" dirty="0" smtClean="0"/>
              <a:t>10 units </a:t>
            </a:r>
            <a:r>
              <a:rPr lang="en-GB" sz="2000" dirty="0"/>
              <a:t>of cryoprecipitate </a:t>
            </a:r>
            <a:r>
              <a:rPr lang="en-GB" sz="2000" dirty="0" smtClean="0"/>
              <a:t> </a:t>
            </a:r>
            <a:r>
              <a:rPr lang="en-GB" sz="2000" dirty="0"/>
              <a:t>may be given empirically in the face of relentless bleeding</a:t>
            </a:r>
            <a:r>
              <a:rPr lang="en-GB" sz="2000" dirty="0" smtClean="0"/>
              <a:t>, while awaiting the </a:t>
            </a:r>
            <a:r>
              <a:rPr lang="en-GB" sz="2000" dirty="0"/>
              <a:t>results of coagulation </a:t>
            </a:r>
            <a:r>
              <a:rPr lang="en-GB" sz="2000" dirty="0" smtClean="0"/>
              <a:t>studies</a:t>
            </a:r>
          </a:p>
          <a:p>
            <a:endParaRPr lang="en-GB" sz="2000" dirty="0"/>
          </a:p>
          <a:p>
            <a:endParaRPr lang="en-GB" sz="2000" dirty="0"/>
          </a:p>
          <a:p>
            <a:r>
              <a:rPr lang="en-GB" sz="2000" dirty="0" smtClean="0"/>
              <a:t>FFP </a:t>
            </a:r>
            <a:r>
              <a:rPr lang="en-GB" sz="2000" dirty="0"/>
              <a:t>1 unit : </a:t>
            </a:r>
            <a:r>
              <a:rPr lang="en-GB" sz="2000" dirty="0" smtClean="0"/>
              <a:t>250 </a:t>
            </a:r>
            <a:r>
              <a:rPr lang="en-GB" sz="2000" dirty="0" err="1"/>
              <a:t>mls</a:t>
            </a:r>
            <a:endParaRPr lang="en-GB" sz="2000" dirty="0"/>
          </a:p>
          <a:p>
            <a:r>
              <a:rPr lang="en-GB" sz="2000" dirty="0" smtClean="0"/>
              <a:t>CRYOPRECIPITATE : </a:t>
            </a:r>
            <a:r>
              <a:rPr lang="en-GB" sz="2000" dirty="0"/>
              <a:t>almost exclusively a treatment for low fibrinogen levels </a:t>
            </a:r>
            <a:r>
              <a:rPr lang="en-GB" sz="2000" dirty="0" smtClean="0"/>
              <a:t>e.g. </a:t>
            </a:r>
            <a:r>
              <a:rPr lang="en-GB" sz="2000" dirty="0"/>
              <a:t>in </a:t>
            </a:r>
            <a:r>
              <a:rPr lang="en-GB" sz="2000" dirty="0" smtClean="0"/>
              <a:t>DIC</a:t>
            </a:r>
          </a:p>
          <a:p>
            <a:r>
              <a:rPr lang="en-GB" sz="2000" dirty="0" err="1" smtClean="0"/>
              <a:t>Cryo</a:t>
            </a:r>
            <a:r>
              <a:rPr lang="en-GB" sz="2000" dirty="0" smtClean="0"/>
              <a:t> and FFP needs some time to thaw, ask early </a:t>
            </a:r>
            <a:endParaRPr lang="en-GB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en-GB" i="1" dirty="0"/>
              <a:t>What blood </a:t>
            </a:r>
            <a:r>
              <a:rPr lang="en-GB" i="1" dirty="0" smtClean="0"/>
              <a:t>components?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1650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rFVIIa</a:t>
            </a:r>
            <a:r>
              <a:rPr lang="en-GB" dirty="0"/>
              <a:t> will not work if </a:t>
            </a:r>
            <a:r>
              <a:rPr lang="en-GB" dirty="0" smtClean="0"/>
              <a:t>there is </a:t>
            </a:r>
            <a:r>
              <a:rPr lang="en-GB" dirty="0"/>
              <a:t>no fibrinogen and effectiveness may also be suboptimal with severe thrombocytopenia (less than 20 </a:t>
            </a:r>
            <a:r>
              <a:rPr lang="en-GB" dirty="0" smtClean="0"/>
              <a:t>x 109/l</a:t>
            </a:r>
            <a:r>
              <a:rPr lang="en-GB" dirty="0"/>
              <a:t>).Therefore, fibrinogen should be above 1g/l and platelets greater than 20 x 109/l before </a:t>
            </a:r>
            <a:r>
              <a:rPr lang="en-GB" dirty="0" err="1"/>
              <a:t>rFVIIa</a:t>
            </a:r>
            <a:r>
              <a:rPr lang="en-GB" dirty="0"/>
              <a:t> is given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err="1" smtClean="0"/>
              <a:t>rFVII</a:t>
            </a:r>
            <a:r>
              <a:rPr lang="en-GB" dirty="0" smtClean="0"/>
              <a:t> needs fibrinogen and platelet to work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Recombinant activated factor VII (</a:t>
            </a:r>
            <a:r>
              <a:rPr lang="en-GB" dirty="0" err="1"/>
              <a:t>rFVIIa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87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i="1" dirty="0" smtClean="0"/>
              <a:t> </a:t>
            </a:r>
            <a:r>
              <a:rPr lang="en-GB" i="1" dirty="0"/>
              <a:t>Is there a use for </a:t>
            </a:r>
            <a:r>
              <a:rPr lang="en-GB" i="1" dirty="0" err="1"/>
              <a:t>antifibrinolytic</a:t>
            </a:r>
            <a:r>
              <a:rPr lang="en-GB" i="1" dirty="0"/>
              <a:t> drugs?</a:t>
            </a:r>
          </a:p>
          <a:p>
            <a:r>
              <a:rPr lang="en-GB" dirty="0"/>
              <a:t>Although evidence is conflicting, there is a consensus view that </a:t>
            </a:r>
            <a:r>
              <a:rPr lang="en-GB" dirty="0" err="1"/>
              <a:t>fibrinolytic</a:t>
            </a:r>
            <a:r>
              <a:rPr lang="en-GB" dirty="0"/>
              <a:t> inhibitors (such as </a:t>
            </a:r>
            <a:r>
              <a:rPr lang="en-GB" dirty="0" err="1" smtClean="0"/>
              <a:t>tranexamic</a:t>
            </a:r>
            <a:r>
              <a:rPr lang="en-GB" dirty="0"/>
              <a:t> </a:t>
            </a:r>
            <a:r>
              <a:rPr lang="en-GB" dirty="0" smtClean="0"/>
              <a:t>acid</a:t>
            </a:r>
            <a:r>
              <a:rPr lang="en-GB" dirty="0"/>
              <a:t>) seldom, if ever, have a place in the management of obstetric haemorrhage.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Tranexamic</a:t>
            </a:r>
            <a:r>
              <a:rPr lang="en-GB" dirty="0" smtClean="0"/>
              <a:t> Acid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7442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Basic measures for MINOR PPH (blood loss 500–1000 ml, no clinical shock and </a:t>
            </a:r>
            <a:r>
              <a:rPr lang="en-GB" b="1" dirty="0" smtClean="0"/>
              <a:t>bleeding ceasing</a:t>
            </a:r>
            <a:r>
              <a:rPr lang="en-GB" b="1" dirty="0"/>
              <a:t>):</a:t>
            </a:r>
          </a:p>
          <a:p>
            <a:r>
              <a:rPr lang="da-DK" b="1" dirty="0"/>
              <a:t> Consider venepuncture (20 ml) </a:t>
            </a:r>
            <a:r>
              <a:rPr lang="da-DK" b="1" dirty="0" smtClean="0"/>
              <a:t>for:</a:t>
            </a:r>
          </a:p>
          <a:p>
            <a:pPr lvl="1"/>
            <a:r>
              <a:rPr lang="en-GB" b="1" dirty="0" smtClean="0"/>
              <a:t>group </a:t>
            </a:r>
            <a:r>
              <a:rPr lang="en-GB" b="1" dirty="0"/>
              <a:t>and </a:t>
            </a:r>
            <a:r>
              <a:rPr lang="en-GB" b="1" dirty="0" smtClean="0"/>
              <a:t>screen</a:t>
            </a:r>
          </a:p>
          <a:p>
            <a:pPr lvl="1"/>
            <a:r>
              <a:rPr lang="en-GB" b="1" dirty="0" smtClean="0"/>
              <a:t>full </a:t>
            </a:r>
            <a:r>
              <a:rPr lang="en-GB" b="1" dirty="0"/>
              <a:t>blood count</a:t>
            </a:r>
          </a:p>
          <a:p>
            <a:pPr lvl="1"/>
            <a:r>
              <a:rPr lang="en-GB" b="1" dirty="0"/>
              <a:t> coagulation screen including </a:t>
            </a:r>
            <a:r>
              <a:rPr lang="en-GB" b="1" dirty="0" smtClean="0"/>
              <a:t>fibrinogen</a:t>
            </a:r>
          </a:p>
          <a:p>
            <a:pPr lvl="1"/>
            <a:r>
              <a:rPr lang="en-GB" b="1" dirty="0" smtClean="0"/>
              <a:t>pulse </a:t>
            </a:r>
            <a:r>
              <a:rPr lang="en-GB" b="1" dirty="0"/>
              <a:t>and blood pressure recording every 15 minutes.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707926"/>
          </a:xfrm>
        </p:spPr>
        <p:txBody>
          <a:bodyPr>
            <a:normAutofit fontScale="90000"/>
          </a:bodyPr>
          <a:lstStyle/>
          <a:p>
            <a:r>
              <a:rPr lang="en-GB" sz="3600" dirty="0" smtClean="0"/>
              <a:t>Investigation and monitoring in Minor PPH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xmlns="" val="47221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4389437"/>
          </a:xfrm>
        </p:spPr>
        <p:txBody>
          <a:bodyPr>
            <a:normAutofit fontScale="92500" lnSpcReduction="10000"/>
          </a:bodyPr>
          <a:lstStyle/>
          <a:p>
            <a:r>
              <a:rPr lang="da-DK" sz="1600" b="1" dirty="0" smtClean="0"/>
              <a:t>Consider </a:t>
            </a:r>
            <a:r>
              <a:rPr lang="da-DK" sz="1600" b="1" dirty="0"/>
              <a:t>venepuncture (20 ml) </a:t>
            </a:r>
            <a:r>
              <a:rPr lang="da-DK" sz="1600" b="1" dirty="0" smtClean="0"/>
              <a:t>for:</a:t>
            </a:r>
          </a:p>
          <a:p>
            <a:pPr lvl="1"/>
            <a:r>
              <a:rPr lang="en-GB" sz="1600" b="1" dirty="0" err="1"/>
              <a:t>crossmatch</a:t>
            </a:r>
            <a:r>
              <a:rPr lang="en-GB" sz="1600" b="1" dirty="0"/>
              <a:t> (4 units minimum)</a:t>
            </a:r>
          </a:p>
          <a:p>
            <a:pPr lvl="1"/>
            <a:r>
              <a:rPr lang="en-GB" sz="1600" b="1" dirty="0"/>
              <a:t>full blood </a:t>
            </a:r>
            <a:r>
              <a:rPr lang="en-GB" sz="1600" b="1" dirty="0" smtClean="0"/>
              <a:t>count</a:t>
            </a:r>
          </a:p>
          <a:p>
            <a:pPr lvl="1"/>
            <a:r>
              <a:rPr lang="en-GB" sz="1600" b="1" dirty="0" smtClean="0"/>
              <a:t>coagulation </a:t>
            </a:r>
            <a:r>
              <a:rPr lang="en-GB" sz="1600" b="1" dirty="0"/>
              <a:t>screen including fibrinogen</a:t>
            </a:r>
          </a:p>
          <a:p>
            <a:pPr lvl="1"/>
            <a:r>
              <a:rPr lang="en-GB" sz="1600" b="1" dirty="0"/>
              <a:t>renal and liver function for </a:t>
            </a:r>
            <a:r>
              <a:rPr lang="en-GB" sz="1600" b="1" dirty="0" smtClean="0"/>
              <a:t>baseline</a:t>
            </a:r>
          </a:p>
          <a:p>
            <a:pPr marL="312737" indent="-285750"/>
            <a:r>
              <a:rPr lang="en-GB" sz="1800" b="1" dirty="0" smtClean="0"/>
              <a:t>Monitor </a:t>
            </a:r>
            <a:r>
              <a:rPr lang="en-GB" sz="1800" b="1" dirty="0"/>
              <a:t>temperature every 15 minutes</a:t>
            </a:r>
            <a:r>
              <a:rPr lang="en-GB" sz="1800" b="1" dirty="0" smtClean="0"/>
              <a:t>. Continuous </a:t>
            </a:r>
            <a:r>
              <a:rPr lang="en-GB" sz="1800" b="1" dirty="0"/>
              <a:t>pulse, blood pressure recording and respiratory rate (using </a:t>
            </a:r>
            <a:r>
              <a:rPr lang="en-GB" sz="1800" b="1" dirty="0" err="1" smtClean="0"/>
              <a:t>oximeter</a:t>
            </a:r>
            <a:r>
              <a:rPr lang="en-GB" sz="1800" b="1" dirty="0" smtClean="0"/>
              <a:t>, electrocardiogram </a:t>
            </a:r>
            <a:r>
              <a:rPr lang="en-GB" sz="1800" b="1" dirty="0"/>
              <a:t>and automated blood pressure recording).</a:t>
            </a:r>
          </a:p>
          <a:p>
            <a:r>
              <a:rPr lang="en-GB" sz="1600" b="1" dirty="0" smtClean="0"/>
              <a:t> </a:t>
            </a:r>
            <a:r>
              <a:rPr lang="en-GB" sz="1800" b="1" dirty="0"/>
              <a:t>Foley catheter to monitor urine output.</a:t>
            </a:r>
          </a:p>
          <a:p>
            <a:r>
              <a:rPr lang="en-GB" sz="1800" b="1" dirty="0"/>
              <a:t> Two peripheral </a:t>
            </a:r>
            <a:r>
              <a:rPr lang="en-GB" sz="1800" b="1" dirty="0" err="1"/>
              <a:t>cannulae</a:t>
            </a:r>
            <a:r>
              <a:rPr lang="en-GB" sz="1800" b="1" dirty="0"/>
              <a:t>, 14- or 16-gauge.</a:t>
            </a:r>
          </a:p>
          <a:p>
            <a:r>
              <a:rPr lang="en-GB" sz="1800" b="1" dirty="0"/>
              <a:t> Consider arterial line monitoring (once appropriately experienced staff available for insertion).</a:t>
            </a:r>
          </a:p>
          <a:p>
            <a:r>
              <a:rPr lang="en-GB" sz="1800" b="1" dirty="0"/>
              <a:t> Consider transfer to intensive therapy unit once the bleeding is controlled or monitoring at high dependency unit on delivery suite, if appropriate</a:t>
            </a:r>
            <a:r>
              <a:rPr lang="en-GB" sz="1800" b="1" dirty="0" smtClean="0"/>
              <a:t>.</a:t>
            </a:r>
            <a:endParaRPr lang="en-GB" sz="1800" b="1" dirty="0"/>
          </a:p>
          <a:p>
            <a:r>
              <a:rPr lang="en-GB" sz="1800" b="1" dirty="0"/>
              <a:t> Documentation of fluid balance, blood, blood products and procedures</a:t>
            </a:r>
            <a:r>
              <a:rPr lang="en-GB" sz="1600" b="1" dirty="0"/>
              <a:t>.</a:t>
            </a:r>
            <a:endParaRPr lang="en-GB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525"/>
            <a:ext cx="8229600" cy="1143000"/>
          </a:xfrm>
        </p:spPr>
        <p:txBody>
          <a:bodyPr/>
          <a:lstStyle/>
          <a:p>
            <a:r>
              <a:rPr lang="en-GB" sz="2000" b="1" dirty="0"/>
              <a:t>Full Protocol for MAJOR PPH (blood loss greater than 1000ml and continuing to bleed OR clinical shock):</a:t>
            </a:r>
            <a:br>
              <a:rPr lang="en-GB" sz="2000" b="1" dirty="0"/>
            </a:b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xmlns="" val="247903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Central </a:t>
            </a:r>
            <a:r>
              <a:rPr lang="en-GB" dirty="0"/>
              <a:t>venous and direct arterial </a:t>
            </a:r>
            <a:r>
              <a:rPr lang="en-GB" dirty="0" smtClean="0"/>
              <a:t>pressure monitoring </a:t>
            </a:r>
            <a:r>
              <a:rPr lang="en-GB" dirty="0"/>
              <a:t>should be used when the cardiovascular system is compromised by haemorrhage or disease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CVP / Arterial 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3030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Causes </a:t>
            </a:r>
            <a:r>
              <a:rPr lang="en-GB" dirty="0"/>
              <a:t>for PPH may be considered to relate to one or more of ‘the four </a:t>
            </a:r>
            <a:r>
              <a:rPr lang="en-GB" dirty="0" err="1"/>
              <a:t>Ts</a:t>
            </a:r>
            <a:r>
              <a:rPr lang="en-GB" dirty="0"/>
              <a:t>’:</a:t>
            </a:r>
          </a:p>
          <a:p>
            <a:r>
              <a:rPr lang="en-GB" b="1" dirty="0"/>
              <a:t> tone (abnormalities of uterine contraction)</a:t>
            </a:r>
          </a:p>
          <a:p>
            <a:r>
              <a:rPr lang="en-GB" b="1" dirty="0"/>
              <a:t> tissue (retained products of conception)</a:t>
            </a:r>
          </a:p>
          <a:p>
            <a:r>
              <a:rPr lang="en-GB" b="1" dirty="0"/>
              <a:t> trauma (of the genital tract)</a:t>
            </a:r>
          </a:p>
          <a:p>
            <a:r>
              <a:rPr lang="en-GB" b="1" dirty="0"/>
              <a:t> thrombin (abnormalities of coagulation).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i="1" dirty="0"/>
              <a:t>Arresting the bleeding</a:t>
            </a:r>
            <a:br>
              <a:rPr lang="en-GB" b="1" i="1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186581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Most common </a:t>
            </a:r>
            <a:r>
              <a:rPr lang="en-GB" b="1" dirty="0"/>
              <a:t>cause of primary PPH is uterine </a:t>
            </a:r>
            <a:r>
              <a:rPr lang="en-GB" b="1" dirty="0" err="1" smtClean="0"/>
              <a:t>atony</a:t>
            </a:r>
            <a:endParaRPr lang="en-GB" b="1" dirty="0"/>
          </a:p>
          <a:p>
            <a:r>
              <a:rPr lang="en-GB" b="1" dirty="0"/>
              <a:t>retained products (placenta, membranes, clots)</a:t>
            </a:r>
          </a:p>
          <a:p>
            <a:r>
              <a:rPr lang="en-GB" b="1" dirty="0"/>
              <a:t> vaginal/cervical lacerations or haematoma</a:t>
            </a:r>
          </a:p>
          <a:p>
            <a:r>
              <a:rPr lang="en-GB" b="1" dirty="0"/>
              <a:t> ruptured uterus</a:t>
            </a:r>
          </a:p>
          <a:p>
            <a:r>
              <a:rPr lang="en-GB" b="1" dirty="0"/>
              <a:t> broad ligament haematoma</a:t>
            </a:r>
          </a:p>
          <a:p>
            <a:r>
              <a:rPr lang="en-GB" b="1" dirty="0"/>
              <a:t> </a:t>
            </a:r>
            <a:r>
              <a:rPr lang="en-GB" b="1" dirty="0" err="1"/>
              <a:t>extragenital</a:t>
            </a:r>
            <a:r>
              <a:rPr lang="en-GB" b="1" dirty="0"/>
              <a:t> bleeding (for example, </a:t>
            </a:r>
            <a:r>
              <a:rPr lang="en-GB" b="1" dirty="0" err="1"/>
              <a:t>subcapsular</a:t>
            </a:r>
            <a:r>
              <a:rPr lang="en-GB" b="1" dirty="0"/>
              <a:t> liver rupture)</a:t>
            </a:r>
          </a:p>
          <a:p>
            <a:r>
              <a:rPr lang="en-GB" b="1" dirty="0"/>
              <a:t> uterine inversion.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pPr algn="ctr"/>
            <a:r>
              <a:rPr lang="en-GB" dirty="0" smtClean="0"/>
              <a:t>Source of Bleeding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38268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34369" y="332656"/>
            <a:ext cx="8229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fa-IR" sz="3200" dirty="0" smtClean="0"/>
              <a:t>درصد مادران فوت شده بر حسب شایعترین علل مرگ مادر</a:t>
            </a:r>
            <a:endParaRPr lang="fa-IR" sz="3200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87020686"/>
              </p:ext>
            </p:extLst>
          </p:nvPr>
        </p:nvGraphicFramePr>
        <p:xfrm>
          <a:off x="434369" y="1491117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4369" y="6381328"/>
            <a:ext cx="3561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Source: Ministry of Health, Iran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1021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latin typeface="Arial" charset="0"/>
                <a:cs typeface="Arial" charset="0"/>
              </a:rPr>
              <a:t>Bimanual compression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Empty bladder</a:t>
            </a:r>
          </a:p>
          <a:p>
            <a:r>
              <a:rPr lang="en-GB" dirty="0" err="1" smtClean="0">
                <a:latin typeface="Arial" charset="0"/>
                <a:cs typeface="Arial" charset="0"/>
              </a:rPr>
              <a:t>Syntocinon</a:t>
            </a:r>
            <a:r>
              <a:rPr lang="en-GB" dirty="0" smtClean="0">
                <a:latin typeface="Arial" charset="0"/>
                <a:cs typeface="Arial" charset="0"/>
              </a:rPr>
              <a:t> 5units IV + /- repeat</a:t>
            </a:r>
          </a:p>
          <a:p>
            <a:r>
              <a:rPr lang="en-GB" dirty="0" err="1" smtClean="0">
                <a:latin typeface="Arial" charset="0"/>
                <a:cs typeface="Arial" charset="0"/>
              </a:rPr>
              <a:t>Ergometrine</a:t>
            </a:r>
            <a:r>
              <a:rPr lang="en-GB" dirty="0" smtClean="0">
                <a:latin typeface="Arial" charset="0"/>
                <a:cs typeface="Arial" charset="0"/>
              </a:rPr>
              <a:t> 500mcg IM</a:t>
            </a:r>
          </a:p>
          <a:p>
            <a:r>
              <a:rPr lang="en-GB" dirty="0" err="1" smtClean="0">
                <a:latin typeface="Arial" charset="0"/>
                <a:cs typeface="Arial" charset="0"/>
              </a:rPr>
              <a:t>Syntocinon</a:t>
            </a:r>
            <a:r>
              <a:rPr lang="en-GB" dirty="0" smtClean="0">
                <a:latin typeface="Arial" charset="0"/>
                <a:cs typeface="Arial" charset="0"/>
              </a:rPr>
              <a:t> infusion 40units/500mls N/saline </a:t>
            </a:r>
          </a:p>
          <a:p>
            <a:r>
              <a:rPr lang="en-GB" dirty="0" err="1">
                <a:latin typeface="Arial" charset="0"/>
                <a:cs typeface="Arial" charset="0"/>
              </a:rPr>
              <a:t>Haemobate</a:t>
            </a:r>
            <a:r>
              <a:rPr lang="en-GB" dirty="0">
                <a:latin typeface="Arial" charset="0"/>
                <a:cs typeface="Arial" charset="0"/>
              </a:rPr>
              <a:t> (</a:t>
            </a:r>
            <a:r>
              <a:rPr lang="en-GB" dirty="0" smtClean="0">
                <a:latin typeface="Arial" charset="0"/>
                <a:cs typeface="Arial" charset="0"/>
              </a:rPr>
              <a:t>Carboprost,</a:t>
            </a:r>
            <a:r>
              <a:rPr lang="en-GB" dirty="0" smtClean="0"/>
              <a:t>PGF</a:t>
            </a:r>
            <a:r>
              <a:rPr lang="en-GB" baseline="-25000" dirty="0" smtClean="0"/>
              <a:t>2</a:t>
            </a:r>
            <a:r>
              <a:rPr lang="el-GR" baseline="-25000" dirty="0"/>
              <a:t>α</a:t>
            </a:r>
            <a:r>
              <a:rPr lang="en-GB" dirty="0" smtClean="0">
                <a:latin typeface="Arial" charset="0"/>
                <a:cs typeface="Arial" charset="0"/>
              </a:rPr>
              <a:t>)  250mcg IM every 15min max 8 doses</a:t>
            </a:r>
          </a:p>
          <a:p>
            <a:r>
              <a:rPr lang="en-GB" dirty="0" err="1" smtClean="0">
                <a:latin typeface="Arial" charset="0"/>
                <a:cs typeface="Arial" charset="0"/>
              </a:rPr>
              <a:t>Haemobate</a:t>
            </a:r>
            <a:r>
              <a:rPr lang="en-GB" dirty="0" smtClean="0">
                <a:latin typeface="Arial" charset="0"/>
                <a:cs typeface="Arial" charset="0"/>
              </a:rPr>
              <a:t> 500mcg </a:t>
            </a:r>
            <a:r>
              <a:rPr lang="en-GB" dirty="0" err="1" smtClean="0">
                <a:latin typeface="Arial" charset="0"/>
                <a:cs typeface="Arial" charset="0"/>
              </a:rPr>
              <a:t>intramyometrium</a:t>
            </a:r>
            <a:r>
              <a:rPr lang="en-GB" dirty="0" smtClean="0">
                <a:latin typeface="Arial" charset="0"/>
                <a:cs typeface="Arial" charset="0"/>
              </a:rPr>
              <a:t> ( D/C by company)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Misoprostol 1000mcg PR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03575" y="601663"/>
            <a:ext cx="432117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5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ATONY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Arial" charset="0"/>
                <a:cs typeface="Arial" charset="0"/>
              </a:rPr>
              <a:t>Balloon </a:t>
            </a:r>
            <a:r>
              <a:rPr lang="en-GB" dirty="0" err="1" smtClean="0">
                <a:latin typeface="Arial" charset="0"/>
                <a:cs typeface="Arial" charset="0"/>
              </a:rPr>
              <a:t>tamponade</a:t>
            </a:r>
            <a:r>
              <a:rPr lang="en-GB" dirty="0" smtClean="0">
                <a:latin typeface="Arial" charset="0"/>
                <a:cs typeface="Arial" charset="0"/>
              </a:rPr>
              <a:t> </a:t>
            </a:r>
            <a:endParaRPr lang="en-GB" u="sng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r>
              <a:rPr lang="en-GB" dirty="0" smtClean="0">
                <a:latin typeface="Arial" charset="0"/>
                <a:cs typeface="Arial" charset="0"/>
              </a:rPr>
              <a:t>Brace suture- B Lynch 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B/L uterine artery ligation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B/L Internal iliac artery ligation</a:t>
            </a:r>
          </a:p>
          <a:p>
            <a:r>
              <a:rPr lang="en-GB" dirty="0" smtClean="0">
                <a:latin typeface="Arial" charset="0"/>
                <a:cs typeface="Arial" charset="0"/>
              </a:rPr>
              <a:t>Arterial </a:t>
            </a:r>
            <a:r>
              <a:rPr lang="en-GB" dirty="0" err="1" smtClean="0">
                <a:latin typeface="Arial" charset="0"/>
                <a:cs typeface="Arial" charset="0"/>
              </a:rPr>
              <a:t>embolisation</a:t>
            </a:r>
            <a:endParaRPr lang="en-GB" dirty="0" smtClean="0">
              <a:latin typeface="Arial" charset="0"/>
              <a:cs typeface="Arial" charset="0"/>
            </a:endParaRPr>
          </a:p>
          <a:p>
            <a:r>
              <a:rPr lang="en-GB" dirty="0" smtClean="0">
                <a:latin typeface="Arial" charset="0"/>
                <a:cs typeface="Arial" charset="0"/>
              </a:rPr>
              <a:t>Hysterectomy</a:t>
            </a:r>
          </a:p>
        </p:txBody>
      </p:sp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3203575" y="601663"/>
            <a:ext cx="432117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5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ATONY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If pharmacological measures fail to control the haemorrhage, initiate surgical </a:t>
            </a:r>
            <a:r>
              <a:rPr lang="en-GB" b="1" dirty="0" smtClean="0"/>
              <a:t>haemostasis sooner </a:t>
            </a:r>
            <a:r>
              <a:rPr lang="en-GB" b="1" dirty="0"/>
              <a:t>rather than later. </a:t>
            </a:r>
            <a:endParaRPr lang="en-GB" b="1" dirty="0" smtClean="0"/>
          </a:p>
          <a:p>
            <a:r>
              <a:rPr lang="en-GB" b="1" dirty="0" smtClean="0"/>
              <a:t>Intrauterine </a:t>
            </a:r>
            <a:r>
              <a:rPr lang="en-GB" b="1" dirty="0"/>
              <a:t>balloon </a:t>
            </a:r>
            <a:r>
              <a:rPr lang="en-GB" b="1" dirty="0" err="1"/>
              <a:t>tamponade</a:t>
            </a:r>
            <a:r>
              <a:rPr lang="en-GB" b="1" dirty="0"/>
              <a:t> is an appropriate </a:t>
            </a:r>
            <a:r>
              <a:rPr lang="en-GB" b="1" dirty="0" smtClean="0"/>
              <a:t>first line ‘surgical</a:t>
            </a:r>
            <a:r>
              <a:rPr lang="en-GB" b="1" dirty="0"/>
              <a:t>’ intervention for most women where uterine </a:t>
            </a:r>
            <a:r>
              <a:rPr lang="en-GB" b="1" dirty="0" err="1"/>
              <a:t>atony</a:t>
            </a:r>
            <a:r>
              <a:rPr lang="en-GB" b="1" dirty="0"/>
              <a:t> is the only or </a:t>
            </a:r>
            <a:r>
              <a:rPr lang="en-GB" b="1" dirty="0" smtClean="0"/>
              <a:t>main cause </a:t>
            </a:r>
            <a:r>
              <a:rPr lang="en-GB" b="1" dirty="0"/>
              <a:t>of haemorrhage</a:t>
            </a:r>
            <a:r>
              <a:rPr lang="en-GB" b="1" dirty="0" smtClean="0"/>
              <a:t>.</a:t>
            </a:r>
          </a:p>
          <a:p>
            <a:endParaRPr lang="en-GB" b="1" dirty="0"/>
          </a:p>
          <a:p>
            <a:endParaRPr lang="en-GB" dirty="0"/>
          </a:p>
        </p:txBody>
      </p:sp>
      <p:sp>
        <p:nvSpPr>
          <p:cNvPr id="4" name="Title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323850" y="732205"/>
            <a:ext cx="82296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5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ATONY</a:t>
            </a:r>
          </a:p>
        </p:txBody>
      </p:sp>
    </p:spTree>
    <p:extLst>
      <p:ext uri="{BB962C8B-B14F-4D97-AF65-F5344CB8AC3E}">
        <p14:creationId xmlns:p14="http://schemas.microsoft.com/office/powerpoint/2010/main" xmlns="" val="174807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389437"/>
          </a:xfrm>
        </p:spPr>
        <p:txBody>
          <a:bodyPr>
            <a:normAutofit fontScale="92500"/>
          </a:bodyPr>
          <a:lstStyle/>
          <a:p>
            <a:r>
              <a:rPr lang="nb-NO" dirty="0"/>
              <a:t>Foley </a:t>
            </a:r>
            <a:r>
              <a:rPr lang="nb-NO" dirty="0" smtClean="0"/>
              <a:t>catheter, Bakri balloon,Sengstaken–Blakemore</a:t>
            </a:r>
            <a:r>
              <a:rPr lang="nb-NO" dirty="0"/>
              <a:t> </a:t>
            </a:r>
            <a:r>
              <a:rPr lang="en-GB" dirty="0" smtClean="0"/>
              <a:t>oesophageal catheter </a:t>
            </a:r>
            <a:r>
              <a:rPr lang="en-GB" dirty="0"/>
              <a:t>and a condom </a:t>
            </a:r>
            <a:r>
              <a:rPr lang="en-GB" dirty="0" smtClean="0"/>
              <a:t>catheter</a:t>
            </a:r>
          </a:p>
          <a:p>
            <a:r>
              <a:rPr lang="en-GB" dirty="0"/>
              <a:t>Some of the reports of balloon </a:t>
            </a:r>
            <a:r>
              <a:rPr lang="en-GB" dirty="0" err="1" smtClean="0"/>
              <a:t>tamponade</a:t>
            </a:r>
            <a:r>
              <a:rPr lang="en-GB" dirty="0" smtClean="0"/>
              <a:t> describe </a:t>
            </a:r>
            <a:r>
              <a:rPr lang="en-GB" dirty="0"/>
              <a:t>the intervention as the ‘</a:t>
            </a:r>
            <a:r>
              <a:rPr lang="en-GB" dirty="0" err="1"/>
              <a:t>tamponade</a:t>
            </a:r>
            <a:r>
              <a:rPr lang="en-GB" dirty="0"/>
              <a:t> test</a:t>
            </a:r>
            <a:r>
              <a:rPr lang="en-GB" dirty="0" smtClean="0"/>
              <a:t>’.</a:t>
            </a:r>
          </a:p>
          <a:p>
            <a:r>
              <a:rPr lang="en-GB" dirty="0" smtClean="0"/>
              <a:t>A </a:t>
            </a:r>
            <a:r>
              <a:rPr lang="en-GB" dirty="0"/>
              <a:t>‘</a:t>
            </a:r>
            <a:r>
              <a:rPr lang="en-GB" dirty="0" smtClean="0"/>
              <a:t>positive test</a:t>
            </a:r>
            <a:r>
              <a:rPr lang="en-GB" dirty="0"/>
              <a:t>’ (control of PPH following inflation of the balloon) indicates that laparotomy is not required</a:t>
            </a:r>
            <a:r>
              <a:rPr lang="en-GB" dirty="0" smtClean="0"/>
              <a:t>, whereas a ‘negative </a:t>
            </a:r>
            <a:r>
              <a:rPr lang="en-GB" dirty="0"/>
              <a:t>test’ (continued PPH following inflation of the balloon) is an indication to proceed to laparotomy.</a:t>
            </a:r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3905"/>
            <a:ext cx="8229600" cy="1143000"/>
          </a:xfrm>
        </p:spPr>
        <p:txBody>
          <a:bodyPr/>
          <a:lstStyle/>
          <a:p>
            <a:pPr algn="ctr"/>
            <a:r>
              <a:rPr lang="en-GB" i="1" dirty="0"/>
              <a:t>Balloon </a:t>
            </a:r>
            <a:r>
              <a:rPr lang="en-GB" i="1" dirty="0" err="1"/>
              <a:t>T</a:t>
            </a:r>
            <a:r>
              <a:rPr lang="en-GB" i="1" dirty="0" err="1" smtClean="0"/>
              <a:t>amponade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3073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It is not only a treatment </a:t>
            </a:r>
          </a:p>
          <a:p>
            <a:r>
              <a:rPr lang="en-GB" dirty="0" smtClean="0"/>
              <a:t>Also it is a diagnosis test and taking action for laparotomy 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Balloon </a:t>
            </a:r>
            <a:r>
              <a:rPr lang="en-GB" dirty="0" err="1" smtClean="0"/>
              <a:t>Tamponde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901856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556694"/>
            <a:ext cx="8229600" cy="288032"/>
          </a:xfrm>
        </p:spPr>
        <p:txBody>
          <a:bodyPr/>
          <a:lstStyle/>
          <a:p>
            <a:r>
              <a:rPr lang="en-GB" sz="1100" dirty="0"/>
              <a:t>Balloon </a:t>
            </a:r>
            <a:r>
              <a:rPr lang="en-GB" sz="1100" dirty="0" err="1"/>
              <a:t>tamponade</a:t>
            </a:r>
            <a:r>
              <a:rPr lang="en-GB" sz="1100" dirty="0"/>
              <a:t> in the management </a:t>
            </a:r>
            <a:r>
              <a:rPr lang="en-GB" sz="1100" dirty="0" smtClean="0"/>
              <a:t>of postpartum </a:t>
            </a:r>
            <a:r>
              <a:rPr lang="en-GB" sz="1100" dirty="0"/>
              <a:t>haemorrhage: a </a:t>
            </a:r>
            <a:r>
              <a:rPr lang="en-GB" sz="1100" dirty="0" smtClean="0"/>
              <a:t>review, </a:t>
            </a:r>
            <a:r>
              <a:rPr lang="en-GB" sz="1100" dirty="0"/>
              <a:t>Dr C Georgiou</a:t>
            </a:r>
            <a:r>
              <a:rPr lang="en-GB" sz="1100" dirty="0" smtClean="0"/>
              <a:t>, et al BJOG 2009</a:t>
            </a:r>
            <a:endParaRPr lang="en-GB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486525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174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In </a:t>
            </a:r>
            <a:r>
              <a:rPr lang="en-GB" dirty="0"/>
              <a:t>most cases, 4–6 hours </a:t>
            </a:r>
            <a:r>
              <a:rPr lang="en-GB" dirty="0" smtClean="0"/>
              <a:t>of </a:t>
            </a:r>
            <a:r>
              <a:rPr lang="en-GB" dirty="0" err="1" smtClean="0"/>
              <a:t>tamponade</a:t>
            </a:r>
            <a:r>
              <a:rPr lang="en-GB" dirty="0" smtClean="0"/>
              <a:t> </a:t>
            </a:r>
            <a:r>
              <a:rPr lang="en-GB" dirty="0"/>
              <a:t>should be adequate to achieve haemostasis and, ideally, it should be removed during </a:t>
            </a:r>
            <a:r>
              <a:rPr lang="en-GB" b="1" dirty="0" smtClean="0"/>
              <a:t>daytime hours</a:t>
            </a:r>
            <a:r>
              <a:rPr lang="en-GB" dirty="0"/>
              <a:t>, in the presence of appropriate senior staff, should further intervention be </a:t>
            </a:r>
            <a:r>
              <a:rPr lang="en-GB" dirty="0" smtClean="0"/>
              <a:t>necessary.</a:t>
            </a:r>
          </a:p>
          <a:p>
            <a:r>
              <a:rPr lang="en-GB" dirty="0" smtClean="0"/>
              <a:t>Before its complete </a:t>
            </a:r>
            <a:r>
              <a:rPr lang="en-GB" dirty="0"/>
              <a:t>removal, the balloon could be </a:t>
            </a:r>
            <a:r>
              <a:rPr lang="en-GB" b="1" dirty="0"/>
              <a:t>deflated</a:t>
            </a:r>
            <a:r>
              <a:rPr lang="en-GB" dirty="0"/>
              <a:t> but left in place to ensure that bleeding does not reoccur</a:t>
            </a:r>
            <a:r>
              <a:rPr lang="en-GB" dirty="0" smtClean="0"/>
              <a:t>.</a:t>
            </a:r>
          </a:p>
          <a:p>
            <a:r>
              <a:rPr lang="en-GB" dirty="0" smtClean="0"/>
              <a:t>Routine  practice: just less than 24 hours to deflate during the daytime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When to deflate the </a:t>
            </a:r>
            <a:r>
              <a:rPr lang="en-GB" dirty="0" err="1" smtClean="0"/>
              <a:t>baloon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8683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the absence of comparative data to demonstrate that any </a:t>
            </a:r>
            <a:r>
              <a:rPr lang="en-GB" dirty="0" smtClean="0"/>
              <a:t>one variant </a:t>
            </a:r>
            <a:r>
              <a:rPr lang="en-GB" dirty="0"/>
              <a:t>is superior to another, obstetricians are encouraged to familiarise themselves with one </a:t>
            </a:r>
            <a:r>
              <a:rPr lang="en-GB" dirty="0" smtClean="0"/>
              <a:t>technique under </a:t>
            </a:r>
            <a:r>
              <a:rPr lang="en-GB" dirty="0"/>
              <a:t>the supervision of an experienced colleague</a:t>
            </a:r>
            <a:r>
              <a:rPr lang="en-GB" dirty="0" smtClean="0"/>
              <a:t>.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It </a:t>
            </a:r>
            <a:r>
              <a:rPr lang="en-GB" dirty="0"/>
              <a:t>is recommended that a laminated diagram of the </a:t>
            </a:r>
            <a:r>
              <a:rPr lang="en-GB" dirty="0" smtClean="0"/>
              <a:t>brace technique </a:t>
            </a:r>
            <a:r>
              <a:rPr lang="en-GB" dirty="0"/>
              <a:t>be kept in theatre.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/>
              <a:t>Haemostatic suturing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67175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Nevertheless, the available observational data suggest that balloon </a:t>
            </a:r>
            <a:r>
              <a:rPr lang="en-GB" dirty="0" err="1" smtClean="0"/>
              <a:t>tamponade</a:t>
            </a:r>
            <a:r>
              <a:rPr lang="en-GB" dirty="0" smtClean="0"/>
              <a:t> and </a:t>
            </a:r>
            <a:r>
              <a:rPr lang="en-GB" dirty="0"/>
              <a:t>haemostatic suturing may be more effective than internal iliac artery ligation and they are </a:t>
            </a:r>
            <a:r>
              <a:rPr lang="en-GB" dirty="0" smtClean="0"/>
              <a:t>unquestionably easier </a:t>
            </a:r>
            <a:r>
              <a:rPr lang="en-GB" dirty="0"/>
              <a:t>to perform.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/>
              <a:t>Internal iliac artery ligation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223811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4389437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Interventional </a:t>
            </a:r>
            <a:r>
              <a:rPr lang="en-GB" dirty="0"/>
              <a:t>radiology may </a:t>
            </a:r>
            <a:r>
              <a:rPr lang="en-GB" dirty="0" smtClean="0"/>
              <a:t>be considered </a:t>
            </a:r>
            <a:r>
              <a:rPr lang="en-GB" dirty="0"/>
              <a:t>in cases of </a:t>
            </a:r>
            <a:r>
              <a:rPr lang="en-GB" b="1" dirty="0"/>
              <a:t>placenta </a:t>
            </a:r>
            <a:r>
              <a:rPr lang="en-GB" b="1" dirty="0" err="1"/>
              <a:t>praevia</a:t>
            </a:r>
            <a:r>
              <a:rPr lang="en-GB" b="1" dirty="0"/>
              <a:t> with </a:t>
            </a:r>
            <a:r>
              <a:rPr lang="en-GB" b="1" dirty="0" err="1"/>
              <a:t>accreta</a:t>
            </a:r>
            <a:r>
              <a:rPr lang="en-GB" b="1" dirty="0"/>
              <a:t> </a:t>
            </a:r>
            <a:r>
              <a:rPr lang="en-GB" dirty="0"/>
              <a:t>if intra-arterial balloons can be placed in the </a:t>
            </a:r>
            <a:r>
              <a:rPr lang="en-GB" dirty="0" smtClean="0"/>
              <a:t>radiology department </a:t>
            </a:r>
            <a:r>
              <a:rPr lang="en-GB" dirty="0"/>
              <a:t>before the woman goes to theatre for caesarean section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i="1" dirty="0"/>
              <a:t>Selective arterial occlusion or </a:t>
            </a:r>
            <a:r>
              <a:rPr lang="en-GB" i="1" dirty="0" err="1"/>
              <a:t>embolisation</a:t>
            </a:r>
            <a:r>
              <a:rPr lang="en-GB" i="1" dirty="0"/>
              <a:t> by interventional radiology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99834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5" t="32336" r="4325" b="1989"/>
          <a:stretch/>
        </p:blipFill>
        <p:spPr>
          <a:xfrm>
            <a:off x="971600" y="2348880"/>
            <a:ext cx="6696744" cy="3096344"/>
          </a:xfrm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434369" y="332656"/>
            <a:ext cx="8229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fa-IR" sz="3200" dirty="0" smtClean="0"/>
              <a:t>درصد مادران فوت شده بر حسب شایعترین علل مرگ مادر</a:t>
            </a:r>
            <a:endParaRPr lang="fa-IR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34369" y="6381328"/>
            <a:ext cx="3561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Source: Ministry of Health, Iran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8004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dirty="0"/>
              <a:t>Resort to hysterectomy SOONER RATHER THAN LATER (especially in cases of placenta </a:t>
            </a:r>
            <a:r>
              <a:rPr lang="en-GB" b="1" dirty="0" err="1"/>
              <a:t>accreta</a:t>
            </a:r>
            <a:r>
              <a:rPr lang="en-GB" b="1" dirty="0"/>
              <a:t> or uterine rupture).</a:t>
            </a:r>
          </a:p>
          <a:p>
            <a:endParaRPr lang="en-GB" b="1" dirty="0"/>
          </a:p>
          <a:p>
            <a:r>
              <a:rPr lang="en-GB" dirty="0"/>
              <a:t>Subtotal hysterectomy is the operation of choice in many instances of PPH requiring hysterectomy, unless there is trauma to the cervix or lower segment; the risk of </a:t>
            </a:r>
            <a:r>
              <a:rPr lang="en-GB" dirty="0" err="1"/>
              <a:t>neoplasia</a:t>
            </a:r>
            <a:r>
              <a:rPr lang="en-GB" dirty="0"/>
              <a:t> developing in the cervical </a:t>
            </a:r>
            <a:r>
              <a:rPr lang="en-GB" dirty="0" smtClean="0"/>
              <a:t>stump several </a:t>
            </a:r>
            <a:r>
              <a:rPr lang="en-GB" dirty="0"/>
              <a:t>years later is not relevant in the context of life-threatening haemorrhage.</a:t>
            </a:r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ATONY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415956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ChangeArrowheads="1"/>
          </p:cNvSpPr>
          <p:nvPr/>
        </p:nvSpPr>
        <p:spPr bwMode="auto">
          <a:xfrm>
            <a:off x="395288" y="2008188"/>
            <a:ext cx="8137525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600" dirty="0">
                <a:cs typeface="Arial" charset="0"/>
              </a:rPr>
              <a:t>Consider use of factor </a:t>
            </a:r>
            <a:r>
              <a:rPr lang="en-GB" sz="2600" dirty="0" err="1">
                <a:cs typeface="Arial" charset="0"/>
              </a:rPr>
              <a:t>rVII</a:t>
            </a:r>
            <a:r>
              <a:rPr lang="en-GB" sz="2600" dirty="0">
                <a:cs typeface="Arial" charset="0"/>
              </a:rPr>
              <a:t> </a:t>
            </a:r>
            <a:r>
              <a:rPr lang="en-GB" sz="2600" dirty="0" smtClean="0">
                <a:cs typeface="Arial" charset="0"/>
              </a:rPr>
              <a:t>only </a:t>
            </a:r>
            <a:r>
              <a:rPr lang="en-GB" sz="2600" dirty="0">
                <a:cs typeface="Arial" charset="0"/>
              </a:rPr>
              <a:t>after discussion with Consultant haematologist</a:t>
            </a:r>
            <a:endParaRPr lang="en-GB" sz="2600" b="1" dirty="0">
              <a:cs typeface="Arial" charset="0"/>
            </a:endParaRPr>
          </a:p>
          <a:p>
            <a:endParaRPr lang="en-GB" sz="2600" b="1" dirty="0">
              <a:cs typeface="Arial" charset="0"/>
            </a:endParaRPr>
          </a:p>
          <a:p>
            <a:r>
              <a:rPr lang="en-GB" sz="2600" b="1" dirty="0">
                <a:cs typeface="Arial" charset="0"/>
              </a:rPr>
              <a:t>NOVOSEVEN REQUIRES FIBRINOGEN TO WORK, SO GIVE CRYOPRECIPITATE PRIOR TO </a:t>
            </a:r>
            <a:r>
              <a:rPr lang="en-GB" sz="2600" b="1" dirty="0" smtClean="0">
                <a:cs typeface="Arial" charset="0"/>
              </a:rPr>
              <a:t>NOVOSEVEN and PLATELET (if low) </a:t>
            </a:r>
            <a:endParaRPr lang="en-GB" sz="2600" b="1" dirty="0">
              <a:cs typeface="Arial" charset="0"/>
            </a:endParaRPr>
          </a:p>
          <a:p>
            <a:endParaRPr lang="en-GB" sz="26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4"/>
          <p:cNvSpPr txBox="1">
            <a:spLocks noChangeArrowheads="1"/>
          </p:cNvSpPr>
          <p:nvPr/>
        </p:nvSpPr>
        <p:spPr bwMode="auto">
          <a:xfrm>
            <a:off x="468313" y="1916113"/>
            <a:ext cx="928846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 dirty="0">
                <a:cs typeface="Arial" charset="0"/>
              </a:rPr>
              <a:t> </a:t>
            </a:r>
          </a:p>
          <a:p>
            <a:pPr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 Pulse, BP, RR rate </a:t>
            </a:r>
            <a:r>
              <a:rPr lang="en-GB" sz="2400" dirty="0" smtClean="0">
                <a:cs typeface="Arial" charset="0"/>
              </a:rPr>
              <a:t>(</a:t>
            </a:r>
            <a:r>
              <a:rPr lang="en-GB" sz="2400" dirty="0">
                <a:cs typeface="Arial" charset="0"/>
              </a:rPr>
              <a:t>every 15 min) </a:t>
            </a:r>
          </a:p>
          <a:p>
            <a:pPr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 Oxygen Saturation </a:t>
            </a:r>
            <a:endParaRPr lang="en-GB" sz="24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 Intra-arterial/CVP line to be considered</a:t>
            </a:r>
            <a:r>
              <a:rPr lang="en-GB" sz="2400" u="sng" dirty="0">
                <a:cs typeface="Arial" charset="0"/>
              </a:rPr>
              <a:t>     </a:t>
            </a:r>
            <a:endParaRPr lang="en-GB" sz="24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 Fluid balance chart: Hourly measurements</a:t>
            </a:r>
            <a:endParaRPr lang="en-GB" sz="24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 Blood gases and acid base status as needed</a:t>
            </a:r>
            <a:endParaRPr lang="en-GB" sz="24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GB" sz="2400" dirty="0">
                <a:cs typeface="Arial" charset="0"/>
              </a:rPr>
              <a:t> </a:t>
            </a:r>
            <a:r>
              <a:rPr lang="en-GB" sz="2400" dirty="0" smtClean="0">
                <a:cs typeface="Arial" charset="0"/>
              </a:rPr>
              <a:t>Repeat </a:t>
            </a:r>
            <a:r>
              <a:rPr lang="en-GB" sz="2400" dirty="0">
                <a:cs typeface="Arial" charset="0"/>
              </a:rPr>
              <a:t>haematology, clotting screen, biochemistry 6-12 hourly</a:t>
            </a:r>
            <a:endParaRPr lang="en-GB" sz="2400" b="1" dirty="0">
              <a:cs typeface="Arial" charset="0"/>
            </a:endParaRPr>
          </a:p>
          <a:p>
            <a:endParaRPr lang="en-GB" dirty="0">
              <a:cs typeface="Arial" charset="0"/>
            </a:endParaRPr>
          </a:p>
        </p:txBody>
      </p:sp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195513" y="601663"/>
            <a:ext cx="4321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cs typeface="Arial" charset="0"/>
              </a:rPr>
              <a:t>Treatment post PPH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8496944" cy="4389437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O</a:t>
            </a:r>
            <a:r>
              <a:rPr lang="en-GB" b="1" dirty="0" smtClean="0"/>
              <a:t>ften associated with </a:t>
            </a:r>
            <a:r>
              <a:rPr lang="en-GB" b="1" dirty="0" err="1" smtClean="0"/>
              <a:t>endometritis</a:t>
            </a:r>
            <a:endParaRPr lang="en-GB" b="1" dirty="0"/>
          </a:p>
          <a:p>
            <a:pPr lvl="2" algn="just"/>
            <a:r>
              <a:rPr lang="en-GB" b="1" dirty="0"/>
              <a:t>When antibiotics are clinically indicated, </a:t>
            </a:r>
            <a:r>
              <a:rPr lang="en-GB" b="1" dirty="0" smtClean="0"/>
              <a:t>a combination </a:t>
            </a:r>
            <a:r>
              <a:rPr lang="en-GB" b="1" dirty="0"/>
              <a:t>of ampicillin (clindamycin if penicillin allergic) and metronidazole is appropriate. In </a:t>
            </a:r>
            <a:r>
              <a:rPr lang="en-GB" b="1" dirty="0" smtClean="0"/>
              <a:t>cases of </a:t>
            </a:r>
            <a:r>
              <a:rPr lang="en-GB" b="1" dirty="0" err="1"/>
              <a:t>endomyometritis</a:t>
            </a:r>
            <a:r>
              <a:rPr lang="en-GB" b="1" dirty="0"/>
              <a:t> (tender uterus) or overt sepsis, then the addition of gentamicin is recommended</a:t>
            </a:r>
            <a:r>
              <a:rPr lang="en-GB" b="1" dirty="0" smtClean="0"/>
              <a:t>.</a:t>
            </a:r>
          </a:p>
          <a:p>
            <a:pPr marL="0" indent="0">
              <a:buNone/>
            </a:pPr>
            <a:endParaRPr lang="en-GB" b="1" dirty="0" smtClean="0"/>
          </a:p>
          <a:p>
            <a:r>
              <a:rPr lang="en-GB" b="1" dirty="0"/>
              <a:t>A senior obstetrician should be involved in decisions and performance of any evacuation of </a:t>
            </a:r>
            <a:r>
              <a:rPr lang="en-GB" b="1" dirty="0" smtClean="0"/>
              <a:t>retained products </a:t>
            </a:r>
            <a:r>
              <a:rPr lang="en-GB" b="1" dirty="0"/>
              <a:t>of conception as these women are carrying a high risk for uterine perforation.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/>
          <a:lstStyle/>
          <a:p>
            <a:r>
              <a:rPr lang="en-GB" b="1" dirty="0"/>
              <a:t>S</a:t>
            </a:r>
            <a:r>
              <a:rPr lang="en-GB" b="1" dirty="0" smtClean="0"/>
              <a:t>econdary </a:t>
            </a:r>
            <a:r>
              <a:rPr lang="en-GB" b="1" dirty="0"/>
              <a:t>PPH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05425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Investigations of secondary PPH should include high </a:t>
            </a:r>
            <a:r>
              <a:rPr lang="en-GB" dirty="0" smtClean="0"/>
              <a:t>and low </a:t>
            </a:r>
            <a:r>
              <a:rPr lang="en-GB" dirty="0"/>
              <a:t>vaginal swabs</a:t>
            </a:r>
            <a:r>
              <a:rPr lang="en-GB" dirty="0" smtClean="0"/>
              <a:t>, blood </a:t>
            </a:r>
            <a:r>
              <a:rPr lang="en-GB" dirty="0"/>
              <a:t>cultures if </a:t>
            </a:r>
            <a:r>
              <a:rPr lang="en-GB" dirty="0" err="1"/>
              <a:t>pyrexial</a:t>
            </a:r>
            <a:r>
              <a:rPr lang="en-GB" dirty="0"/>
              <a:t>, full blood count</a:t>
            </a:r>
            <a:r>
              <a:rPr lang="en-GB" dirty="0" smtClean="0"/>
              <a:t>, C-reactive </a:t>
            </a:r>
            <a:r>
              <a:rPr lang="en-GB" dirty="0"/>
              <a:t>protein</a:t>
            </a:r>
            <a:r>
              <a:rPr lang="en-GB" dirty="0" smtClean="0"/>
              <a:t>. </a:t>
            </a:r>
          </a:p>
          <a:p>
            <a:r>
              <a:rPr lang="en-GB" dirty="0" smtClean="0"/>
              <a:t>A </a:t>
            </a:r>
            <a:r>
              <a:rPr lang="en-GB" dirty="0"/>
              <a:t>pelvic ultrasound may </a:t>
            </a:r>
            <a:r>
              <a:rPr lang="en-GB" dirty="0" smtClean="0"/>
              <a:t>help to </a:t>
            </a:r>
            <a:r>
              <a:rPr lang="en-GB" dirty="0"/>
              <a:t>exclude the presence of retained products of conception, although the appearance of the </a:t>
            </a:r>
            <a:r>
              <a:rPr lang="en-GB" dirty="0" smtClean="0"/>
              <a:t>immediate postpartum </a:t>
            </a:r>
            <a:r>
              <a:rPr lang="en-GB" dirty="0"/>
              <a:t>uterus may be unreliable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Investigations of secondary PPH</a:t>
            </a:r>
          </a:p>
        </p:txBody>
      </p:sp>
    </p:spTree>
    <p:extLst>
      <p:ext uri="{BB962C8B-B14F-4D97-AF65-F5344CB8AC3E}">
        <p14:creationId xmlns:p14="http://schemas.microsoft.com/office/powerpoint/2010/main" xmlns="" val="28227616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It is generally accepted that secondary PPH is often associated with infection and conventional </a:t>
            </a:r>
            <a:r>
              <a:rPr lang="en-GB" dirty="0" smtClean="0"/>
              <a:t>treatment involves </a:t>
            </a:r>
            <a:r>
              <a:rPr lang="en-GB" b="1" dirty="0"/>
              <a:t>antibiotics </a:t>
            </a:r>
            <a:r>
              <a:rPr lang="en-GB" dirty="0"/>
              <a:t>and </a:t>
            </a:r>
            <a:r>
              <a:rPr lang="en-GB" b="1" dirty="0" err="1"/>
              <a:t>uterotonics</a:t>
            </a:r>
            <a:r>
              <a:rPr lang="en-GB" dirty="0"/>
              <a:t>. In continuing haemorrhage, insertion of </a:t>
            </a:r>
            <a:r>
              <a:rPr lang="en-GB" b="1" dirty="0"/>
              <a:t>balloon</a:t>
            </a:r>
            <a:r>
              <a:rPr lang="en-GB" dirty="0"/>
              <a:t> catheter may </a:t>
            </a:r>
            <a:r>
              <a:rPr lang="en-GB" dirty="0" smtClean="0"/>
              <a:t>be effective</a:t>
            </a:r>
            <a:r>
              <a:rPr lang="en-GB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/>
          <a:lstStyle/>
          <a:p>
            <a:pPr algn="ctr"/>
            <a:r>
              <a:rPr lang="en-GB" b="1" dirty="0" smtClean="0"/>
              <a:t>Secondary PPH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008209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315416"/>
            <a:ext cx="8229600" cy="864096"/>
          </a:xfrm>
        </p:spPr>
        <p:txBody>
          <a:bodyPr/>
          <a:lstStyle/>
          <a:p>
            <a:pPr algn="ctr"/>
            <a:r>
              <a:rPr lang="en-GB" sz="2400" b="1" dirty="0" smtClean="0"/>
              <a:t>A Flow Chart of the </a:t>
            </a:r>
            <a:r>
              <a:rPr lang="en-GB" sz="2400" b="1" dirty="0" err="1" smtClean="0"/>
              <a:t>diffenet</a:t>
            </a:r>
            <a:r>
              <a:rPr lang="en-GB" sz="2400" b="1" dirty="0" smtClean="0"/>
              <a:t> steps for management of major PPH</a:t>
            </a:r>
            <a:endParaRPr lang="en-GB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62" y="764704"/>
            <a:ext cx="7807454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270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960" r="10172"/>
          <a:stretch/>
        </p:blipFill>
        <p:spPr>
          <a:xfrm>
            <a:off x="467544" y="1021035"/>
            <a:ext cx="7992888" cy="5648325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95536" y="-315416"/>
            <a:ext cx="82296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400" b="1" smtClean="0"/>
              <a:t>A Flow Chart of the diffenet steps for management of major PPH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232541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GB" b="1" dirty="0" smtClean="0"/>
          </a:p>
          <a:p>
            <a:pPr algn="ctr"/>
            <a:endParaRPr lang="en-GB" b="1" dirty="0"/>
          </a:p>
          <a:p>
            <a:pPr algn="ctr"/>
            <a:endParaRPr lang="en-GB" b="1" smtClean="0"/>
          </a:p>
          <a:p>
            <a:pPr marL="0" indent="0" algn="ctr">
              <a:buNone/>
            </a:pPr>
            <a:r>
              <a:rPr lang="en-GB" b="1" smtClean="0"/>
              <a:t>Thank </a:t>
            </a:r>
            <a:r>
              <a:rPr lang="en-GB" b="1" dirty="0" smtClean="0"/>
              <a:t>You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xmlns="" val="332936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34925" y="1557338"/>
            <a:ext cx="10658475" cy="45259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sz="2400" dirty="0" smtClean="0">
                <a:latin typeface="Arial" charset="0"/>
                <a:cs typeface="Arial" charset="0"/>
              </a:rPr>
              <a:t>early</a:t>
            </a:r>
            <a:r>
              <a:rPr lang="en-GB" sz="2400" dirty="0" smtClean="0">
                <a:latin typeface="Arial" charset="0"/>
                <a:cs typeface="Arial" charset="0"/>
              </a:rPr>
              <a:t>: </a:t>
            </a:r>
            <a:r>
              <a:rPr lang="en-GB" sz="2400" dirty="0" smtClean="0">
                <a:latin typeface="Arial" charset="0"/>
                <a:cs typeface="Arial" charset="0"/>
              </a:rPr>
              <a:t>loss &gt; 500ml blood genital tract within 24 hrs delivery *</a:t>
            </a:r>
          </a:p>
          <a:p>
            <a:pPr>
              <a:buFont typeface="Wingdings 2" pitchFamily="18" charset="2"/>
              <a:buNone/>
            </a:pPr>
            <a:r>
              <a:rPr lang="en-GB" sz="2400" dirty="0" smtClean="0">
                <a:latin typeface="Arial" charset="0"/>
                <a:cs typeface="Arial" charset="0"/>
              </a:rPr>
              <a:t>delay</a:t>
            </a:r>
            <a:r>
              <a:rPr lang="en-GB" sz="2400" dirty="0" smtClean="0">
                <a:latin typeface="Arial" charset="0"/>
                <a:cs typeface="Arial" charset="0"/>
              </a:rPr>
              <a:t>: </a:t>
            </a:r>
            <a:r>
              <a:rPr lang="en-GB" sz="2400" dirty="0" smtClean="0">
                <a:latin typeface="Arial" charset="0"/>
                <a:cs typeface="Arial" charset="0"/>
              </a:rPr>
              <a:t>loss &gt; 500ml blood genital tract &gt;24 hrs &lt;12 weeks</a:t>
            </a:r>
          </a:p>
          <a:p>
            <a:pPr>
              <a:buFont typeface="Wingdings 2" pitchFamily="18" charset="2"/>
              <a:buNone/>
            </a:pPr>
            <a:endParaRPr lang="en-GB" sz="2400" dirty="0" smtClean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en-GB" sz="2400" dirty="0" smtClean="0">
                <a:latin typeface="Arial" charset="0"/>
                <a:cs typeface="Arial" charset="0"/>
              </a:rPr>
              <a:t>Mild: 500-1000ml	Major &gt;1000ml  :  </a:t>
            </a:r>
            <a:r>
              <a:rPr lang="en-GB" sz="2400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Moderate: 1000-2000ml      </a:t>
            </a:r>
          </a:p>
          <a:p>
            <a:pPr>
              <a:buFont typeface="Wingdings 2" pitchFamily="18" charset="2"/>
              <a:buNone/>
            </a:pPr>
            <a:r>
              <a:rPr lang="en-GB" sz="2400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                                                          :  Severe: &gt;2000ml</a:t>
            </a:r>
          </a:p>
          <a:p>
            <a:pPr>
              <a:buFont typeface="Wingdings 2" pitchFamily="18" charset="2"/>
              <a:buNone/>
            </a:pPr>
            <a:endParaRPr lang="en-GB" sz="2400" dirty="0" smtClean="0"/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71438" y="4173538"/>
            <a:ext cx="90725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dirty="0" smtClean="0">
                <a:cs typeface="Arial" charset="0"/>
              </a:rPr>
              <a:t>Loss </a:t>
            </a:r>
            <a:r>
              <a:rPr lang="en-GB" sz="2400" dirty="0">
                <a:cs typeface="Arial" charset="0"/>
              </a:rPr>
              <a:t>of &gt; 40% = life threatening = 2800ml</a:t>
            </a:r>
          </a:p>
          <a:p>
            <a:endParaRPr lang="en-GB" sz="2400" dirty="0"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71438" y="18864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 smtClean="0"/>
              <a:t>Definition of PPH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Body Weight</a:t>
            </a:r>
          </a:p>
          <a:p>
            <a:r>
              <a:rPr lang="en-GB" dirty="0" smtClean="0"/>
              <a:t>Blood </a:t>
            </a:r>
            <a:r>
              <a:rPr lang="en-GB" dirty="0"/>
              <a:t>volume depends on the body </a:t>
            </a:r>
            <a:r>
              <a:rPr lang="en-GB" dirty="0" smtClean="0"/>
              <a:t>weight;</a:t>
            </a:r>
          </a:p>
          <a:p>
            <a:pPr lvl="1"/>
            <a:r>
              <a:rPr lang="en-GB" dirty="0" smtClean="0"/>
              <a:t> Body Weight /12 = Blood volume</a:t>
            </a:r>
          </a:p>
          <a:p>
            <a:r>
              <a:rPr lang="en-GB" dirty="0" smtClean="0"/>
              <a:t>Pre-delivery Haemoglobin less than 11g/dl should be </a:t>
            </a:r>
          </a:p>
          <a:p>
            <a:r>
              <a:rPr lang="en-GB" dirty="0" smtClean="0"/>
              <a:t>Investigated and treated appropriately</a:t>
            </a:r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Factors to consider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2005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V</a:t>
            </a:r>
            <a:r>
              <a:rPr lang="en-GB" dirty="0" smtClean="0"/>
              <a:t>isual </a:t>
            </a:r>
            <a:r>
              <a:rPr lang="en-GB" dirty="0"/>
              <a:t>blood loss estimation often underestimates blood </a:t>
            </a:r>
            <a:r>
              <a:rPr lang="en-GB" dirty="0" smtClean="0"/>
              <a:t>loss</a:t>
            </a:r>
          </a:p>
          <a:p>
            <a:r>
              <a:rPr lang="en-GB" dirty="0"/>
              <a:t>B</a:t>
            </a:r>
            <a:r>
              <a:rPr lang="en-GB" dirty="0" smtClean="0"/>
              <a:t>lood </a:t>
            </a:r>
            <a:r>
              <a:rPr lang="en-GB" dirty="0"/>
              <a:t>collection </a:t>
            </a:r>
            <a:r>
              <a:rPr lang="en-GB" dirty="0" smtClean="0"/>
              <a:t>drapes for c/section and vaginal delivery</a:t>
            </a:r>
          </a:p>
          <a:p>
            <a:r>
              <a:rPr lang="en-GB" dirty="0"/>
              <a:t>W</a:t>
            </a:r>
            <a:r>
              <a:rPr lang="en-GB" dirty="0" smtClean="0"/>
              <a:t>eighing swabs</a:t>
            </a:r>
          </a:p>
          <a:p>
            <a:r>
              <a:rPr lang="en-GB" dirty="0"/>
              <a:t>Participating in clinical </a:t>
            </a:r>
            <a:r>
              <a:rPr lang="en-GB" dirty="0" smtClean="0"/>
              <a:t>reconstructions</a:t>
            </a:r>
          </a:p>
          <a:p>
            <a:r>
              <a:rPr lang="en-GB" dirty="0"/>
              <a:t>Written and </a:t>
            </a:r>
            <a:r>
              <a:rPr lang="en-GB" dirty="0" smtClean="0"/>
              <a:t>pictorial guidelines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estimate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1275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Causes </a:t>
            </a:r>
            <a:r>
              <a:rPr lang="en-GB" dirty="0"/>
              <a:t>for PPH may be considered to relate to one or more of ‘the four </a:t>
            </a:r>
            <a:r>
              <a:rPr lang="en-GB" dirty="0" err="1"/>
              <a:t>Ts</a:t>
            </a:r>
            <a:r>
              <a:rPr lang="en-GB" dirty="0"/>
              <a:t>’:</a:t>
            </a:r>
          </a:p>
          <a:p>
            <a:r>
              <a:rPr lang="en-GB" b="1" dirty="0"/>
              <a:t> tone (abnormalities of uterine contraction)</a:t>
            </a:r>
          </a:p>
          <a:p>
            <a:r>
              <a:rPr lang="en-GB" b="1" dirty="0"/>
              <a:t> tissue (retained products of conception)</a:t>
            </a:r>
          </a:p>
          <a:p>
            <a:r>
              <a:rPr lang="en-GB" b="1" dirty="0"/>
              <a:t> trauma (of the genital tract)</a:t>
            </a:r>
          </a:p>
          <a:p>
            <a:r>
              <a:rPr lang="en-GB" b="1" dirty="0"/>
              <a:t> thrombin (abnormalities of coagulation).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i="1" dirty="0"/>
              <a:t/>
            </a:r>
            <a:br>
              <a:rPr lang="en-GB" b="1" i="1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53959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313" y="1628775"/>
            <a:ext cx="8229600" cy="4525963"/>
          </a:xfrm>
        </p:spPr>
        <p:txBody>
          <a:bodyPr>
            <a:normAutofit fontScale="92500"/>
          </a:bodyPr>
          <a:lstStyle/>
          <a:p>
            <a:pPr>
              <a:buFont typeface="Wingdings 2" pitchFamily="18" charset="2"/>
              <a:buNone/>
              <a:defRPr/>
            </a:pP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Obesity BMI&gt;35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Age &gt;40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Previous 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PPH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Anaemia &lt;9g/dl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Multiple pregnancy, high parity &gt;5, 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polyhydramnios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Placenta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praevia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Prolonged 1</a:t>
            </a:r>
            <a:r>
              <a:rPr lang="en-GB" baseline="30000" dirty="0" smtClean="0">
                <a:latin typeface="Arial" pitchFamily="34" charset="0"/>
                <a:cs typeface="Arial" pitchFamily="34" charset="0"/>
              </a:rPr>
              <a:t>st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/2</a:t>
            </a:r>
            <a:r>
              <a:rPr lang="en-GB" baseline="30000" dirty="0" smtClean="0">
                <a:latin typeface="Arial" pitchFamily="34" charset="0"/>
                <a:cs typeface="Arial" pitchFamily="34" charset="0"/>
              </a:rPr>
              <a:t>nd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stage labour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Augmented labour and Precipitate labour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Big baby &gt;4kg</a:t>
            </a:r>
          </a:p>
          <a:p>
            <a:pPr marL="0" indent="0">
              <a:buNone/>
              <a:defRPr/>
            </a:pPr>
            <a:endParaRPr lang="en-GB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1331913" y="0"/>
            <a:ext cx="8229600" cy="1143000"/>
          </a:xfrm>
        </p:spPr>
        <p:txBody>
          <a:bodyPr/>
          <a:lstStyle/>
          <a:p>
            <a:r>
              <a:rPr lang="en-GB" sz="2800" smtClean="0">
                <a:latin typeface="Arial" charset="0"/>
                <a:cs typeface="Arial" charset="0"/>
              </a:rPr>
              <a:t>Prevention:</a:t>
            </a:r>
            <a:r>
              <a:rPr lang="en-GB" smtClean="0">
                <a:latin typeface="Arial" charset="0"/>
                <a:cs typeface="Arial" charset="0"/>
              </a:rPr>
              <a:t> </a:t>
            </a:r>
            <a:r>
              <a:rPr lang="en-GB" sz="2800" smtClean="0">
                <a:latin typeface="Arial" charset="0"/>
                <a:cs typeface="Arial" charset="0"/>
              </a:rPr>
              <a:t>Identify A/N and IP risk factor</a:t>
            </a:r>
          </a:p>
        </p:txBody>
      </p:sp>
      <p:sp>
        <p:nvSpPr>
          <p:cNvPr id="4" name="Right Brace 3"/>
          <p:cNvSpPr/>
          <p:nvPr/>
        </p:nvSpPr>
        <p:spPr>
          <a:xfrm>
            <a:off x="7814610" y="1988840"/>
            <a:ext cx="576262" cy="4248150"/>
          </a:xfrm>
          <a:prstGeom prst="rightBrace">
            <a:avLst>
              <a:gd name="adj1" fmla="val 8333"/>
              <a:gd name="adj2" fmla="val 5032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2138</TotalTime>
  <Words>1931</Words>
  <Application>Microsoft Office PowerPoint</Application>
  <PresentationFormat>On-screen Show (4:3)</PresentationFormat>
  <Paragraphs>265</Paragraphs>
  <Slides>48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Concourse</vt:lpstr>
      <vt:lpstr>POSTPARTUM HAEMORRHAGE</vt:lpstr>
      <vt:lpstr>Obstetric haemorrhage</vt:lpstr>
      <vt:lpstr>Slide 3</vt:lpstr>
      <vt:lpstr>Slide 4</vt:lpstr>
      <vt:lpstr>Slide 5</vt:lpstr>
      <vt:lpstr>Factors to consider </vt:lpstr>
      <vt:lpstr>How to estimate </vt:lpstr>
      <vt:lpstr> </vt:lpstr>
      <vt:lpstr>Prevention: Identify A/N and IP risk factor</vt:lpstr>
      <vt:lpstr>Prevention: Identify  risk factor</vt:lpstr>
      <vt:lpstr>Prevention: Identify  risk factor</vt:lpstr>
      <vt:lpstr>Slide 12</vt:lpstr>
      <vt:lpstr>National Iranian Protocol</vt:lpstr>
      <vt:lpstr>Slide 14</vt:lpstr>
      <vt:lpstr>Slide 15</vt:lpstr>
      <vt:lpstr>Resuscitation</vt:lpstr>
      <vt:lpstr>Resuscitation</vt:lpstr>
      <vt:lpstr>Resuscitation</vt:lpstr>
      <vt:lpstr>Resuscitation</vt:lpstr>
      <vt:lpstr>Resuscitation</vt:lpstr>
      <vt:lpstr>Slide 21</vt:lpstr>
      <vt:lpstr>What blood components?</vt:lpstr>
      <vt:lpstr>Recombinant activated factor VII (rFVIIa)</vt:lpstr>
      <vt:lpstr>Tranexamic Acid</vt:lpstr>
      <vt:lpstr>Investigation and monitoring in Minor PPH</vt:lpstr>
      <vt:lpstr>Full Protocol for MAJOR PPH (blood loss greater than 1000ml and continuing to bleed OR clinical shock): </vt:lpstr>
      <vt:lpstr>CVP / Arterial Line</vt:lpstr>
      <vt:lpstr>Arresting the bleeding </vt:lpstr>
      <vt:lpstr>Source of Bleeding</vt:lpstr>
      <vt:lpstr>Slide 30</vt:lpstr>
      <vt:lpstr>Slide 31</vt:lpstr>
      <vt:lpstr>ATONY</vt:lpstr>
      <vt:lpstr>Balloon Tamponade</vt:lpstr>
      <vt:lpstr>Balloon Tamponde</vt:lpstr>
      <vt:lpstr>Slide 35</vt:lpstr>
      <vt:lpstr>When to deflate the baloon</vt:lpstr>
      <vt:lpstr>Haemostatic suturing</vt:lpstr>
      <vt:lpstr>Internal iliac artery ligation</vt:lpstr>
      <vt:lpstr>Selective arterial occlusion or embolisation by interventional radiology</vt:lpstr>
      <vt:lpstr>ATONY</vt:lpstr>
      <vt:lpstr>Slide 41</vt:lpstr>
      <vt:lpstr>Slide 42</vt:lpstr>
      <vt:lpstr>Secondary PPH</vt:lpstr>
      <vt:lpstr>Investigations of secondary PPH</vt:lpstr>
      <vt:lpstr>Secondary PPH</vt:lpstr>
      <vt:lpstr>A Flow Chart of the diffenet steps for management of major PPH</vt:lpstr>
      <vt:lpstr>Slide 47</vt:lpstr>
      <vt:lpstr>Slide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PPH</dc:title>
  <dc:creator>rpeasley</dc:creator>
  <cp:lastModifiedBy>win7</cp:lastModifiedBy>
  <cp:revision>148</cp:revision>
  <dcterms:created xsi:type="dcterms:W3CDTF">2012-10-28T16:59:40Z</dcterms:created>
  <dcterms:modified xsi:type="dcterms:W3CDTF">2017-07-17T03:24:33Z</dcterms:modified>
</cp:coreProperties>
</file>